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6" r:id="rId9"/>
    <p:sldId id="261" r:id="rId10"/>
    <p:sldId id="262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76" autoAdjust="0"/>
  </p:normalViewPr>
  <p:slideViewPr>
    <p:cSldViewPr>
      <p:cViewPr varScale="1"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BDE2D-C0DA-4A21-B80D-D98A3BA483AD}" type="datetimeFigureOut">
              <a:rPr lang="en-US" smtClean="0"/>
              <a:t>12/27/2013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66036-469D-4253-8495-0C60B461C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8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1B91AC8-87CC-4123-8813-20E0E4C22015}" type="datetime1">
              <a:rPr lang="en-US" smtClean="0"/>
              <a:t>12/27/2013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5DD8021-6A38-4C43-A5EE-76FC28C245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03F1-6BBE-4FF8-934D-7A0781C1B294}" type="datetime1">
              <a:rPr lang="en-US" smtClean="0"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F17-CAA9-4203-A00E-708C734357F8}" type="datetime1">
              <a:rPr lang="en-US" smtClean="0"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93B578-659D-425B-821D-7D55AD09F868}" type="datetime1">
              <a:rPr lang="en-US" smtClean="0"/>
              <a:t>12/27/2013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DD8021-6A38-4C43-A5EE-76FC28C245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www.rajak.rs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AD288DF-815D-4E20-A54A-8CBC88E3481F}" type="datetime1">
              <a:rPr lang="en-US" smtClean="0"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5DD8021-6A38-4C43-A5EE-76FC28C245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7981-FBEE-4FFE-8DF3-AE0C9E658A3E}" type="datetime1">
              <a:rPr lang="en-US" smtClean="0"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A935-E80B-4467-9555-D350DB799497}" type="datetime1">
              <a:rPr lang="en-US" smtClean="0"/>
              <a:t>12/27/2013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1F8B9C-5877-4C62-BE55-99E97BF7F539}" type="datetime1">
              <a:rPr lang="en-US" smtClean="0"/>
              <a:t>12/27/2013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DD8021-6A38-4C43-A5EE-76FC28C245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www.rajak.rs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FAA2-AECA-4534-B6D6-09F0A346DD09}" type="datetime1">
              <a:rPr lang="en-US" smtClean="0"/>
              <a:t>12/27/2013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93BB75-6762-49A8-B056-7B37254145C3}" type="datetime1">
              <a:rPr lang="en-US" smtClean="0"/>
              <a:t>12/27/2013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DD8021-6A38-4C43-A5EE-76FC28C245A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www.rajak.rs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6AFAC9-093F-457C-B5A9-11A01B0C2EF4}" type="datetime1">
              <a:rPr lang="en-US" smtClean="0"/>
              <a:t>12/27/2013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DD8021-6A38-4C43-A5EE-76FC28C245A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www.rajak.rs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5D2A278-C552-4F2A-A953-D60648565C3D}" type="datetime1">
              <a:rPr lang="en-US" smtClean="0"/>
              <a:t>12/27/2013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DD8021-6A38-4C43-A5EE-76FC28C245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2132856"/>
            <a:ext cx="6694512" cy="2885706"/>
          </a:xfrm>
        </p:spPr>
        <p:txBody>
          <a:bodyPr>
            <a:normAutofit fontScale="90000"/>
          </a:bodyPr>
          <a:lstStyle/>
          <a:p>
            <a:r>
              <a:rPr lang="sr-Cyrl-CS" dirty="0" smtClean="0"/>
              <a:t>Школа Рајак</a:t>
            </a:r>
            <a:br>
              <a:rPr lang="sr-Cyrl-CS" dirty="0" smtClean="0"/>
            </a:br>
            <a:r>
              <a:rPr lang="sr-Latn-CS" dirty="0" smtClean="0"/>
              <a:t>BitWise</a:t>
            </a:r>
            <a:r>
              <a:rPr lang="sr-Cyrl-CS" dirty="0" smtClean="0"/>
              <a:t/>
            </a:r>
            <a:br>
              <a:rPr lang="sr-Cyrl-C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sr-Cyrl-CS" dirty="0" smtClean="0"/>
              <a:t>Неопходна теоријска основа: 1~16</a:t>
            </a:r>
            <a:r>
              <a:rPr lang="sr-Cyrl-CS" dirty="0"/>
              <a:t/>
            </a:r>
            <a:br>
              <a:rPr lang="sr-Cyrl-CS" dirty="0"/>
            </a:br>
            <a:r>
              <a:rPr lang="sr-Cyrl-CS" dirty="0" smtClean="0"/>
              <a:t>Форе за задатке: 17~26 </a:t>
            </a:r>
            <a:br>
              <a:rPr lang="sr-Cyrl-CS" dirty="0" smtClean="0"/>
            </a:br>
            <a:r>
              <a:rPr lang="sr-Cyrl-CS" dirty="0" smtClean="0"/>
              <a:t>Форе за отисак: 27 ~</a:t>
            </a:r>
            <a:r>
              <a:rPr lang="en-US" dirty="0" smtClean="0"/>
              <a:t> 31</a:t>
            </a:r>
            <a:r>
              <a:rPr lang="sr-Cyrl-CS" dirty="0" smtClean="0"/>
              <a:t> </a:t>
            </a:r>
            <a:br>
              <a:rPr lang="sr-Cyrl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 smtClean="0"/>
              <a:t>Аутор: Себастиан Новак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54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Како да пребацим бинарни број у ДЕЦИМАЛНИ?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82078"/>
          </a:xfrm>
        </p:spPr>
        <p:txBody>
          <a:bodyPr/>
          <a:lstStyle/>
          <a:p>
            <a:r>
              <a:rPr lang="sr-Cyrl-CS" dirty="0" smtClean="0"/>
              <a:t>Напамет, наравно</a:t>
            </a:r>
          </a:p>
          <a:p>
            <a:r>
              <a:rPr lang="sr-Cyrl-CS" dirty="0"/>
              <a:t>Или преко калкулатора?</a:t>
            </a:r>
          </a:p>
          <a:p>
            <a:r>
              <a:rPr lang="sr-Cyrl-CS" dirty="0"/>
              <a:t>Или рачуном</a:t>
            </a:r>
            <a:r>
              <a:rPr lang="sr-Cyrl-CS" dirty="0" smtClean="0"/>
              <a:t>:</a:t>
            </a:r>
          </a:p>
          <a:p>
            <a:r>
              <a:rPr lang="sr-Cyrl-CS" dirty="0" smtClean="0"/>
              <a:t>Имамо бинарни број 110</a:t>
            </a:r>
          </a:p>
          <a:p>
            <a:pPr marL="0" indent="0">
              <a:buNone/>
            </a:pPr>
            <a:endParaRPr lang="sr-Cyrl-C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98422" y="3933056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rgbClr val="FF0000"/>
                </a:solidFill>
              </a:rPr>
              <a:t>1 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r>
              <a:rPr lang="sr-Cyrl-CS" sz="2400" b="1" dirty="0" smtClean="0">
                <a:solidFill>
                  <a:srgbClr val="FF0000"/>
                </a:solidFill>
              </a:rPr>
              <a:t>   </a:t>
            </a:r>
            <a:r>
              <a:rPr lang="en-US" sz="2400" b="1" dirty="0" smtClean="0">
                <a:solidFill>
                  <a:srgbClr val="FF0000"/>
                </a:solidFill>
              </a:rPr>
              <a:t>       </a:t>
            </a:r>
            <a:r>
              <a:rPr lang="sr-Cyrl-CS" sz="2400" b="1" dirty="0" smtClean="0">
                <a:solidFill>
                  <a:srgbClr val="FF0000"/>
                </a:solidFill>
              </a:rPr>
              <a:t>1     </a:t>
            </a:r>
            <a:r>
              <a:rPr lang="en-US" sz="2400" b="1" dirty="0" smtClean="0">
                <a:solidFill>
                  <a:srgbClr val="FF0000"/>
                </a:solidFill>
              </a:rPr>
              <a:t>        </a:t>
            </a:r>
            <a:r>
              <a:rPr lang="sr-Cyrl-CS" sz="2400" b="1" dirty="0" smtClean="0">
                <a:solidFill>
                  <a:srgbClr val="FF0000"/>
                </a:solidFill>
              </a:rPr>
              <a:t>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83968" y="4306856"/>
            <a:ext cx="0" cy="859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76642" y="5184680"/>
                <a:ext cx="9668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b="1" dirty="0" smtClean="0"/>
                  <a:t>=</a:t>
                </a:r>
                <a:endParaRPr lang="en-US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642" y="5184680"/>
                <a:ext cx="966868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333" r="-440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43808" y="5184680"/>
                <a:ext cx="8274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1∗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5184680"/>
                <a:ext cx="82740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2987824" y="4325160"/>
            <a:ext cx="0" cy="859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665510" y="5174344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510" y="5174344"/>
                <a:ext cx="42191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95736" y="5184680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5184680"/>
                <a:ext cx="42191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425441" y="5184680"/>
                <a:ext cx="8274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1∗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5441" y="5184680"/>
                <a:ext cx="82740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>
            <a:off x="1645071" y="4314824"/>
            <a:ext cx="0" cy="859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82346" y="5662292"/>
                <a:ext cx="10086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0∗1 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346" y="5662292"/>
                <a:ext cx="1008609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849512" y="5662292"/>
                <a:ext cx="720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1∗2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9512" y="5662292"/>
                <a:ext cx="720069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671214" y="5651956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214" y="5651956"/>
                <a:ext cx="42191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201440" y="5662292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440" y="5662292"/>
                <a:ext cx="42191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166415" y="5672400"/>
                <a:ext cx="9573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=1∗4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415" y="5672400"/>
                <a:ext cx="957313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76642" y="6210564"/>
                <a:ext cx="12682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  0      =6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642" y="6210564"/>
                <a:ext cx="1268296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905552" y="6212946"/>
                <a:ext cx="595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 2 </m:t>
                    </m:r>
                  </m:oMath>
                </a14:m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552" y="6212946"/>
                <a:ext cx="595035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665510" y="6200228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510" y="6200228"/>
                <a:ext cx="421910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195736" y="6210564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6210564"/>
                <a:ext cx="42191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1043608" y="6210564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  =     </a:t>
            </a:r>
            <a:r>
              <a:rPr lang="en-US" dirty="0" smtClean="0"/>
              <a:t>4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08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Како да пребацим бинарни број у </a:t>
            </a:r>
            <a:r>
              <a:rPr lang="sr-Cyrl-CS" dirty="0" smtClean="0"/>
              <a:t>ДЕЦИМАЛНИ?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Почевши од скроз десног места у бинарном броју, вредност сваког бита (било да је то 0 или 1 ) </a:t>
            </a:r>
          </a:p>
          <a:p>
            <a:r>
              <a:rPr lang="sr-Cyrl-CS" dirty="0" smtClean="0"/>
              <a:t>множимо са 2</a:t>
            </a:r>
            <a:r>
              <a:rPr lang="en-US" dirty="0" smtClean="0"/>
              <a:t>^</a:t>
            </a:r>
            <a:r>
              <a:rPr lang="sr-Latn-CS" dirty="0" smtClean="0"/>
              <a:t>pozicijaBita</a:t>
            </a:r>
            <a:r>
              <a:rPr lang="sr-Cyrl-CS" dirty="0" smtClean="0"/>
              <a:t>  и све то на крају када саберемо, претворили смо бинарну вредност у децималну.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27220" y="4505783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rgbClr val="FF0000"/>
                </a:solidFill>
              </a:rPr>
              <a:t>1 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r>
              <a:rPr lang="sr-Cyrl-CS" sz="2400" b="1" dirty="0" smtClean="0">
                <a:solidFill>
                  <a:srgbClr val="FF0000"/>
                </a:solidFill>
              </a:rPr>
              <a:t>   </a:t>
            </a:r>
            <a:r>
              <a:rPr lang="en-US" sz="2400" b="1" dirty="0" smtClean="0">
                <a:solidFill>
                  <a:srgbClr val="FF0000"/>
                </a:solidFill>
              </a:rPr>
              <a:t>       </a:t>
            </a:r>
            <a:r>
              <a:rPr lang="sr-Cyrl-CS" sz="2400" b="1" dirty="0" smtClean="0">
                <a:solidFill>
                  <a:srgbClr val="FF0000"/>
                </a:solidFill>
              </a:rPr>
              <a:t>1     </a:t>
            </a:r>
            <a:r>
              <a:rPr lang="en-US" sz="2400" b="1" dirty="0" smtClean="0">
                <a:solidFill>
                  <a:srgbClr val="FF0000"/>
                </a:solidFill>
              </a:rPr>
              <a:t>        </a:t>
            </a:r>
            <a:r>
              <a:rPr lang="sr-Cyrl-CS" sz="2400" b="1" dirty="0" smtClean="0">
                <a:solidFill>
                  <a:srgbClr val="FF0000"/>
                </a:solidFill>
              </a:rPr>
              <a:t>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12766" y="4879583"/>
            <a:ext cx="0" cy="859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05440" y="5757407"/>
                <a:ext cx="11656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b="1" dirty="0" smtClean="0"/>
                  <a:t>=</a:t>
                </a:r>
                <a:r>
                  <a:rPr lang="sr-Cyrl-CS" b="1" dirty="0" smtClean="0"/>
                  <a:t> 6</a:t>
                </a:r>
                <a:endParaRPr lang="en-US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440" y="5757407"/>
                <a:ext cx="1165640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197" r="-366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72606" y="5757407"/>
                <a:ext cx="8274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1∗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2606" y="5757407"/>
                <a:ext cx="82740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3216622" y="4897887"/>
            <a:ext cx="0" cy="859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94308" y="5747071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308" y="5747071"/>
                <a:ext cx="42191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424534" y="5757407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534" y="5757407"/>
                <a:ext cx="42191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54239" y="5757407"/>
                <a:ext cx="8274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1∗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239" y="5757407"/>
                <a:ext cx="82740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1873869" y="4887551"/>
            <a:ext cx="0" cy="859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23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Зашто не могу да напишем</a:t>
            </a:r>
            <a:br>
              <a:rPr lang="sr-Cyrl-CS" dirty="0" smtClean="0"/>
            </a:br>
            <a:r>
              <a:rPr lang="sr-Cyrl-CS" dirty="0" smtClean="0"/>
              <a:t>01010101010101 дирекно у коду????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/>
              <a:t>Нажалост, само у одређеним развојним окружењима, могуће је задати бинарно вредности на овај начин:</a:t>
            </a:r>
          </a:p>
          <a:p>
            <a:pPr lvl="1"/>
            <a:r>
              <a:rPr lang="sr-Latn-CS" dirty="0" smtClean="0"/>
              <a:t>char x </a:t>
            </a:r>
            <a:r>
              <a:rPr lang="en-US" dirty="0" smtClean="0"/>
              <a:t> = </a:t>
            </a:r>
            <a:r>
              <a:rPr lang="sr-Latn-CS" dirty="0" smtClean="0"/>
              <a:t>0b000</a:t>
            </a:r>
            <a:r>
              <a:rPr lang="sr-Cyrl-CS" dirty="0" smtClean="0"/>
              <a:t>00001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sr-Cyrl-CS" dirty="0" smtClean="0"/>
              <a:t>ОВО НИЈЕ СТАНДАРДИЗОВАНО!</a:t>
            </a:r>
          </a:p>
          <a:p>
            <a:endParaRPr lang="sr-Cyrl-CS" dirty="0" smtClean="0"/>
          </a:p>
          <a:p>
            <a:r>
              <a:rPr lang="sr-Cyrl-CS" dirty="0" smtClean="0"/>
              <a:t>НИЈЕ СВУДА ПРИСУТНО!</a:t>
            </a:r>
          </a:p>
          <a:p>
            <a:endParaRPr lang="sr-Cyrl-CS" dirty="0" smtClean="0"/>
          </a:p>
          <a:p>
            <a:r>
              <a:rPr lang="sr-Cyrl-CS" dirty="0" smtClean="0"/>
              <a:t>НЕ ГАРАНТУЈЕ СЕ ДА ЋЕ СЕ ИЗВРШИТИ КАКО ТРЕБА ПРИ ПРОМЕНИ АРХИТЕКТУРЕ!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89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Како да онда напишем </a:t>
            </a:r>
            <a:br>
              <a:rPr lang="sr-Cyrl-CS" dirty="0" smtClean="0"/>
            </a:br>
            <a:r>
              <a:rPr lang="sr-Cyrl-CS" dirty="0" smtClean="0"/>
              <a:t>10101001 у Це коду???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Написаћете га као цео број (узети неки бинарни, претворити у цео па ту вредност написати)</a:t>
            </a:r>
          </a:p>
          <a:p>
            <a:endParaRPr lang="sr-Cyrl-CS" dirty="0"/>
          </a:p>
          <a:p>
            <a:r>
              <a:rPr lang="sr-Cyrl-CS" dirty="0" smtClean="0"/>
              <a:t>Нпр. знате да је 00001000 једнако 9</a:t>
            </a:r>
          </a:p>
          <a:p>
            <a:r>
              <a:rPr lang="sr-Cyrl-CS" dirty="0" smtClean="0"/>
              <a:t>Желите да х буде 00001000, напишете:</a:t>
            </a:r>
          </a:p>
          <a:p>
            <a:pPr lvl="1"/>
            <a:r>
              <a:rPr lang="sr-Latn-CS" dirty="0" smtClean="0"/>
              <a:t>char x </a:t>
            </a:r>
            <a:r>
              <a:rPr lang="en-US" dirty="0" smtClean="0"/>
              <a:t>= 9;</a:t>
            </a:r>
            <a:endParaRPr lang="sr-Cyrl-CS" dirty="0" smtClean="0"/>
          </a:p>
          <a:p>
            <a:endParaRPr lang="sr-Cyrl-CS" dirty="0"/>
          </a:p>
          <a:p>
            <a:r>
              <a:rPr lang="sr-Cyrl-CS" dirty="0" smtClean="0"/>
              <a:t>ИЛИ ћете користити запис преко хексадецималног бројевног система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5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Хексадецимални систем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Састоји се од 16 цифри, чиме се описују све вредности</a:t>
            </a:r>
            <a:endParaRPr lang="sr-Latn-CS" dirty="0" smtClean="0"/>
          </a:p>
          <a:p>
            <a:r>
              <a:rPr lang="sr-Cyrl-CS" dirty="0" smtClean="0"/>
              <a:t>Хекса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 6</a:t>
            </a:r>
          </a:p>
          <a:p>
            <a:r>
              <a:rPr lang="sr-Cyrl-CS" dirty="0" smtClean="0">
                <a:sym typeface="Wingdings" pitchFamily="2" charset="2"/>
              </a:rPr>
              <a:t>Децимално </a:t>
            </a:r>
            <a:r>
              <a:rPr lang="en-US" dirty="0" smtClean="0">
                <a:sym typeface="Wingdings" pitchFamily="2" charset="2"/>
              </a:rPr>
              <a:t> 10</a:t>
            </a:r>
          </a:p>
          <a:p>
            <a:r>
              <a:rPr lang="sr-Cyrl-CS" dirty="0" smtClean="0"/>
              <a:t>Хекса</a:t>
            </a:r>
            <a:r>
              <a:rPr lang="en-US" dirty="0" smtClean="0"/>
              <a:t> + </a:t>
            </a:r>
            <a:r>
              <a:rPr lang="sr-Cyrl-CS" dirty="0" smtClean="0"/>
              <a:t>децимално </a:t>
            </a:r>
            <a:r>
              <a:rPr lang="en-US" dirty="0" smtClean="0">
                <a:sym typeface="Wingdings" pitchFamily="2" charset="2"/>
              </a:rPr>
              <a:t> 16</a:t>
            </a:r>
            <a:endParaRPr lang="sr-Cyrl-CS" dirty="0" smtClean="0"/>
          </a:p>
          <a:p>
            <a:r>
              <a:rPr lang="sr-Cyrl-CS" dirty="0" smtClean="0"/>
              <a:t>1 хекса цифра = 4 бинарне</a:t>
            </a:r>
          </a:p>
          <a:p>
            <a:endParaRPr lang="sr-Cyrl-CS" dirty="0"/>
          </a:p>
          <a:p>
            <a:r>
              <a:rPr lang="sr-Cyrl-CS" dirty="0" smtClean="0"/>
              <a:t>Цифре хексадецималног система:</a:t>
            </a:r>
          </a:p>
          <a:p>
            <a:pPr lvl="1"/>
            <a:r>
              <a:rPr lang="sr-Latn-CS" dirty="0" smtClean="0"/>
              <a:t>0,1,2,3,4,5,6,7,8,9, A,B,C,D,E,F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5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459432"/>
            <a:ext cx="7467600" cy="1143000"/>
          </a:xfrm>
        </p:spPr>
        <p:txBody>
          <a:bodyPr/>
          <a:lstStyle/>
          <a:p>
            <a:r>
              <a:rPr lang="sr-Latn-CS" dirty="0" smtClean="0"/>
              <a:t>1 </a:t>
            </a:r>
            <a:r>
              <a:rPr lang="sr-Cyrl-CS" dirty="0" smtClean="0"/>
              <a:t>хекса</a:t>
            </a:r>
            <a:r>
              <a:rPr lang="sr-Latn-CS" dirty="0" smtClean="0"/>
              <a:t> </a:t>
            </a:r>
            <a:r>
              <a:rPr lang="en-US" dirty="0" smtClean="0">
                <a:sym typeface="Wingdings" pitchFamily="2" charset="2"/>
              </a:rPr>
              <a:t> 4 </a:t>
            </a:r>
            <a:r>
              <a:rPr lang="sr-Cyrl-CS" dirty="0" smtClean="0">
                <a:sym typeface="Wingdings" pitchFamily="2" charset="2"/>
              </a:rPr>
              <a:t>бинарне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442919"/>
              </p:ext>
            </p:extLst>
          </p:nvPr>
        </p:nvGraphicFramePr>
        <p:xfrm>
          <a:off x="2123728" y="908720"/>
          <a:ext cx="4464495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165"/>
                <a:gridCol w="1488165"/>
                <a:gridCol w="1488165"/>
              </a:tblGrid>
              <a:tr h="296808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Вредност</a:t>
                      </a:r>
                      <a:r>
                        <a:rPr lang="sr-Cyrl-CS" sz="1400" baseline="0" dirty="0" smtClean="0"/>
                        <a:t> у </a:t>
                      </a:r>
                      <a:r>
                        <a:rPr lang="sr-Cyrl-CS" sz="1400" dirty="0" smtClean="0"/>
                        <a:t>децималном </a:t>
                      </a:r>
                      <a:r>
                        <a:rPr lang="sr-Cyrl-CS" sz="1400" baseline="0" dirty="0" smtClean="0"/>
                        <a:t>бројевном систему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Вредност</a:t>
                      </a:r>
                      <a:r>
                        <a:rPr lang="sr-Cyrl-CS" sz="1400" baseline="0" dirty="0" smtClean="0"/>
                        <a:t> у </a:t>
                      </a:r>
                    </a:p>
                    <a:p>
                      <a:pPr algn="ctr"/>
                      <a:r>
                        <a:rPr lang="sr-Cyrl-CS" sz="1400" baseline="0" dirty="0" smtClean="0"/>
                        <a:t>Хексадецималном б.с.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Вредност</a:t>
                      </a:r>
                      <a:r>
                        <a:rPr lang="sr-Cyrl-CS" sz="1400" baseline="0" dirty="0" smtClean="0"/>
                        <a:t> у бинарном бројевном систему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0000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0001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0010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0011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0100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0101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0110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0111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1000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1010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1011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1100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1101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400" dirty="0" smtClean="0"/>
                        <a:t>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1110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400" dirty="0" smtClean="0"/>
                        <a:t>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86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rmAutofit/>
          </a:bodyPr>
          <a:lstStyle/>
          <a:p>
            <a:r>
              <a:rPr lang="sr-Cyrl-CS" dirty="0" smtClean="0"/>
              <a:t>Зашто </a:t>
            </a:r>
            <a:r>
              <a:rPr lang="sr-Cyrl-CS" dirty="0" smtClean="0"/>
              <a:t>користим</a:t>
            </a:r>
            <a:r>
              <a:rPr lang="sr-Latn-CS" dirty="0"/>
              <a:t>o</a:t>
            </a:r>
            <a:r>
              <a:rPr lang="sr-Cyrl-CS" dirty="0" smtClean="0"/>
              <a:t> </a:t>
            </a:r>
            <a:r>
              <a:rPr lang="sr-Cyrl-CS" dirty="0" smtClean="0"/>
              <a:t>хекса?</a:t>
            </a:r>
            <a:br>
              <a:rPr lang="sr-Cyrl-CS" dirty="0" smtClean="0"/>
            </a:br>
            <a:r>
              <a:rPr lang="sr-Cyrl-CS" dirty="0" smtClean="0"/>
              <a:t>Да бих у коду представили</a:t>
            </a:r>
            <a:br>
              <a:rPr lang="sr-Cyrl-CS" dirty="0" smtClean="0"/>
            </a:br>
            <a:r>
              <a:rPr lang="sr-Cyrl-CS" dirty="0" smtClean="0"/>
              <a:t>бинарне вредности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sr-Cyrl-CS" dirty="0" smtClean="0"/>
          </a:p>
          <a:p>
            <a:pPr marL="0" indent="0">
              <a:buNone/>
            </a:pPr>
            <a:endParaRPr lang="sr-Cyrl-CS" dirty="0"/>
          </a:p>
          <a:p>
            <a:r>
              <a:rPr lang="sr-Cyrl-CS" dirty="0" smtClean="0"/>
              <a:t>Када  у Це коду желимо да напишемо хексадецималну вредност, морамо ставити префикс 0</a:t>
            </a:r>
            <a:r>
              <a:rPr lang="sr-Latn-CS" dirty="0"/>
              <a:t>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83374" y="4653136"/>
            <a:ext cx="22044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char x </a:t>
            </a:r>
            <a:r>
              <a:rPr lang="en-US" dirty="0" smtClean="0"/>
              <a:t>= 00000001;</a:t>
            </a:r>
          </a:p>
          <a:p>
            <a:endParaRPr lang="en-US" dirty="0"/>
          </a:p>
          <a:p>
            <a:r>
              <a:rPr lang="en-US" dirty="0" smtClean="0"/>
              <a:t>char x = 0x01;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89455" y="4869160"/>
            <a:ext cx="25922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36096" y="4149080"/>
            <a:ext cx="1199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0000 </a:t>
            </a:r>
            <a:r>
              <a:rPr lang="en-US" dirty="0" smtClean="0">
                <a:sym typeface="Wingdings" pitchFamily="2" charset="2"/>
              </a:rPr>
              <a:t> 0</a:t>
            </a:r>
          </a:p>
          <a:p>
            <a:r>
              <a:rPr lang="en-US" dirty="0" smtClean="0">
                <a:sym typeface="Wingdings" pitchFamily="2" charset="2"/>
              </a:rPr>
              <a:t>0001 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48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Вађење жељених бита из променљиве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966986"/>
              </p:ext>
            </p:extLst>
          </p:nvPr>
        </p:nvGraphicFramePr>
        <p:xfrm>
          <a:off x="755576" y="1772816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910645"/>
              </p:ext>
            </p:extLst>
          </p:nvPr>
        </p:nvGraphicFramePr>
        <p:xfrm>
          <a:off x="755576" y="2564904"/>
          <a:ext cx="6096000" cy="3708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598439"/>
              </p:ext>
            </p:extLst>
          </p:nvPr>
        </p:nvGraphicFramePr>
        <p:xfrm>
          <a:off x="708248" y="370623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own Arrow 9"/>
          <p:cNvSpPr/>
          <p:nvPr/>
        </p:nvSpPr>
        <p:spPr>
          <a:xfrm>
            <a:off x="971600" y="2132856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1691680" y="2132856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483768" y="2132856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203848" y="2132856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995936" y="2132856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1691680" y="2996951"/>
            <a:ext cx="360040" cy="5777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4788024" y="2132856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5508104" y="2132856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6300192" y="2132856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971600" y="2996948"/>
            <a:ext cx="360040" cy="5777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2455155" y="2996952"/>
            <a:ext cx="360040" cy="5777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5436096" y="2996950"/>
            <a:ext cx="360040" cy="5777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6228184" y="2996949"/>
            <a:ext cx="360040" cy="5777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3230468" y="2996952"/>
            <a:ext cx="360040" cy="577791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3995936" y="2981781"/>
            <a:ext cx="360040" cy="577791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4788024" y="2981780"/>
            <a:ext cx="360040" cy="577791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3568" y="4437112"/>
            <a:ext cx="705994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b="1" dirty="0" smtClean="0"/>
              <a:t>Ово црно у средини називамо маском</a:t>
            </a:r>
          </a:p>
          <a:p>
            <a:endParaRPr lang="sr-Cyrl-CS" dirty="0"/>
          </a:p>
          <a:p>
            <a:r>
              <a:rPr lang="sr-Cyrl-CS" dirty="0" smtClean="0"/>
              <a:t>Вадимо само жељене бите тако што направимо </a:t>
            </a:r>
          </a:p>
          <a:p>
            <a:r>
              <a:rPr lang="sr-Cyrl-CS" dirty="0" smtClean="0"/>
              <a:t>маску која пропушта само на оним местима која нас занимају</a:t>
            </a:r>
          </a:p>
          <a:p>
            <a:endParaRPr lang="sr-Cyrl-CS" dirty="0"/>
          </a:p>
          <a:p>
            <a:r>
              <a:rPr lang="sr-Cyrl-CS" dirty="0" smtClean="0"/>
              <a:t>Остали бити ће увек бити 0, јер нас не занимају</a:t>
            </a:r>
          </a:p>
          <a:p>
            <a:endParaRPr lang="sr-Cyrl-CS" dirty="0"/>
          </a:p>
          <a:p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56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Како направити маску?</a:t>
            </a:r>
            <a:r>
              <a:rPr lang="en-US" dirty="0" smtClean="0"/>
              <a:t>??</a:t>
            </a:r>
            <a:r>
              <a:rPr lang="sr-Latn-CS" dirty="0" smtClean="0"/>
              <a:t> (</a:t>
            </a:r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Рецимо да имамо број 255, нека буде смештен у промељиву типа </a:t>
            </a:r>
            <a:r>
              <a:rPr lang="sr-Latn-CS" dirty="0" smtClean="0"/>
              <a:t> char,</a:t>
            </a:r>
            <a:r>
              <a:rPr lang="sr-Cyrl-CS" dirty="0" smtClean="0"/>
              <a:t> те заузима 1 бајт</a:t>
            </a:r>
          </a:p>
          <a:p>
            <a:r>
              <a:rPr lang="sr-Cyrl-CS" dirty="0" smtClean="0"/>
              <a:t>Желимо да извадимо само левих 4 бита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329594"/>
              </p:ext>
            </p:extLst>
          </p:nvPr>
        </p:nvGraphicFramePr>
        <p:xfrm>
          <a:off x="1010537" y="3132339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022556"/>
              </p:ext>
            </p:extLst>
          </p:nvPr>
        </p:nvGraphicFramePr>
        <p:xfrm>
          <a:off x="963209" y="543442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1187624" y="3467474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1955537" y="3467474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2710116" y="3467474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485429" y="3467474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250897" y="3460325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1946641" y="4725143"/>
            <a:ext cx="360040" cy="577791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5028165" y="3460325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5766989" y="3467474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6516216" y="3467474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1226561" y="4725140"/>
            <a:ext cx="360040" cy="577791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2710116" y="4725144"/>
            <a:ext cx="360040" cy="577791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5691057" y="4725142"/>
            <a:ext cx="360040" cy="5777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6483145" y="4725141"/>
            <a:ext cx="360040" cy="5777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3485429" y="4725144"/>
            <a:ext cx="360040" cy="577791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4250897" y="4709973"/>
            <a:ext cx="360040" cy="5777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5042985" y="4709972"/>
            <a:ext cx="360040" cy="5777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718483"/>
              </p:ext>
            </p:extLst>
          </p:nvPr>
        </p:nvGraphicFramePr>
        <p:xfrm>
          <a:off x="971600" y="3922256"/>
          <a:ext cx="6096000" cy="3708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Slide Number Placeholder 2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98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Како направити маску?</a:t>
            </a:r>
            <a:r>
              <a:rPr lang="en-US" dirty="0" smtClean="0"/>
              <a:t> </a:t>
            </a:r>
            <a:r>
              <a:rPr lang="sr-Latn-CS" dirty="0" smtClean="0"/>
              <a:t>(</a:t>
            </a:r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Знамо шта нам је улаз, знамо шта нам је излаз, сада само морамо да смислимо како да од улаза добијемо излаз.</a:t>
            </a:r>
          </a:p>
          <a:p>
            <a:endParaRPr lang="sr-Cyrl-CS" dirty="0"/>
          </a:p>
          <a:p>
            <a:r>
              <a:rPr lang="sr-Cyrl-CS" dirty="0" smtClean="0"/>
              <a:t>Које операције су нам на располагању?</a:t>
            </a:r>
          </a:p>
          <a:p>
            <a:pPr lvl="1"/>
            <a:r>
              <a:rPr lang="sr-Latn-CS" dirty="0" smtClean="0"/>
              <a:t>&amp; - Bitwise </a:t>
            </a:r>
            <a:r>
              <a:rPr lang="sr-Cyrl-CS" dirty="0" smtClean="0"/>
              <a:t>И (резултат 1 ако су оба 1)</a:t>
            </a:r>
            <a:endParaRPr lang="en-US" dirty="0" smtClean="0"/>
          </a:p>
          <a:p>
            <a:pPr lvl="1"/>
            <a:r>
              <a:rPr lang="en-US" dirty="0" smtClean="0"/>
              <a:t>| - </a:t>
            </a:r>
            <a:r>
              <a:rPr lang="sr-Latn-CS" dirty="0" smtClean="0"/>
              <a:t>Bitwise </a:t>
            </a:r>
            <a:r>
              <a:rPr lang="sr-Cyrl-CS" dirty="0" smtClean="0"/>
              <a:t>ИЛИ (резултат 0 само ако су оба 0)</a:t>
            </a:r>
          </a:p>
          <a:p>
            <a:pPr lvl="1"/>
            <a:r>
              <a:rPr lang="en-US" dirty="0" smtClean="0"/>
              <a:t>~ - </a:t>
            </a:r>
            <a:r>
              <a:rPr lang="sr-Cyrl-CS" dirty="0" smtClean="0"/>
              <a:t>компламент (1 обрне на 0, 0 на 1)</a:t>
            </a:r>
          </a:p>
          <a:p>
            <a:pPr lvl="1"/>
            <a:r>
              <a:rPr lang="sr-Latn-CS" dirty="0" smtClean="0"/>
              <a:t> </a:t>
            </a:r>
            <a:r>
              <a:rPr lang="en-US" dirty="0" smtClean="0"/>
              <a:t>^ - </a:t>
            </a:r>
            <a:r>
              <a:rPr lang="sr-Cyrl-CS" dirty="0" smtClean="0"/>
              <a:t>екслузивно ИЛИ – (1 само ако су различити)</a:t>
            </a:r>
          </a:p>
          <a:p>
            <a:pPr lvl="1"/>
            <a:endParaRPr lang="sr-Cyrl-C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Подсетник:</a:t>
            </a:r>
            <a:br>
              <a:rPr lang="sr-Cyrl-C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/>
              <a:t>Рачунар све податка у себи чува</a:t>
            </a:r>
            <a:br>
              <a:rPr lang="sr-Cyrl-CS" dirty="0"/>
            </a:br>
            <a:r>
              <a:rPr lang="sr-Cyrl-CS" dirty="0" smtClean="0"/>
              <a:t>бинарно</a:t>
            </a:r>
          </a:p>
          <a:p>
            <a:r>
              <a:rPr lang="sr-Cyrl-CS" dirty="0" smtClean="0"/>
              <a:t>По нашој жељи, та вредност може да се прикаже у другом облику (нама лакшој за разумети)</a:t>
            </a:r>
          </a:p>
          <a:p>
            <a:endParaRPr lang="sr-Cyrl-CS" dirty="0"/>
          </a:p>
          <a:p>
            <a:r>
              <a:rPr lang="sr-Cyrl-CS" dirty="0" smtClean="0"/>
              <a:t>Пример %</a:t>
            </a:r>
            <a:r>
              <a:rPr lang="sr-Latn-CS" dirty="0" smtClean="0"/>
              <a:t>d</a:t>
            </a:r>
            <a:endParaRPr lang="sr-Cyrl-CS" dirty="0"/>
          </a:p>
          <a:p>
            <a:r>
              <a:rPr lang="sr-Cyrl-CS" dirty="0" smtClean="0"/>
              <a:t>Да ли сте свесни да се тиме бинарна вредност из меморије рачунара, нама представља као цео број?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15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 </a:t>
            </a:r>
            <a:r>
              <a:rPr lang="sr-Cyrl-CS" dirty="0"/>
              <a:t>Како направити маску</a:t>
            </a:r>
            <a:r>
              <a:rPr lang="sr-Cyrl-CS" dirty="0" smtClean="0"/>
              <a:t>?</a:t>
            </a:r>
            <a:r>
              <a:rPr lang="en-US" dirty="0" smtClean="0"/>
              <a:t> </a:t>
            </a:r>
            <a:r>
              <a:rPr lang="sr-Latn-CS" dirty="0" smtClean="0"/>
              <a:t>(</a:t>
            </a:r>
            <a:r>
              <a:rPr lang="en-US" dirty="0" smtClean="0"/>
              <a:t>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Желимо да неке јединице прођу, а остале да буду 0.</a:t>
            </a:r>
          </a:p>
          <a:p>
            <a:r>
              <a:rPr lang="sr-Cyrl-CS" dirty="0" smtClean="0"/>
              <a:t>Ако ставимо у масци јединице на жељене позиције, а нуле на остале и применимо </a:t>
            </a:r>
            <a:r>
              <a:rPr lang="sr-Latn-CS" dirty="0" smtClean="0"/>
              <a:t>Bitwise</a:t>
            </a:r>
            <a:r>
              <a:rPr lang="en-US" dirty="0" smtClean="0"/>
              <a:t> </a:t>
            </a:r>
            <a:r>
              <a:rPr lang="sr-Cyrl-CS" dirty="0" smtClean="0"/>
              <a:t>И, шта ће се десити?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650090"/>
              </p:ext>
            </p:extLst>
          </p:nvPr>
        </p:nvGraphicFramePr>
        <p:xfrm>
          <a:off x="827584" y="4005064"/>
          <a:ext cx="6096000" cy="442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442849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960341"/>
              </p:ext>
            </p:extLst>
          </p:nvPr>
        </p:nvGraphicFramePr>
        <p:xfrm>
          <a:off x="827584" y="4797152"/>
          <a:ext cx="6096000" cy="3708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46667"/>
              </p:ext>
            </p:extLst>
          </p:nvPr>
        </p:nvGraphicFramePr>
        <p:xfrm>
          <a:off x="827584" y="5661248"/>
          <a:ext cx="6096000" cy="442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442849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14005" y="439646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&amp;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63688" y="441771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&amp;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55776" y="439646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&amp;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47864" y="441771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&amp;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67944" y="441771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&amp;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60032" y="441771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&amp;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80112" y="442120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&amp;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72200" y="443358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&amp;</a:t>
            </a:r>
            <a:endParaRPr lang="en-US" dirty="0"/>
          </a:p>
        </p:txBody>
      </p:sp>
      <p:sp>
        <p:nvSpPr>
          <p:cNvPr id="23" name="Down Arrow 22"/>
          <p:cNvSpPr/>
          <p:nvPr/>
        </p:nvSpPr>
        <p:spPr>
          <a:xfrm>
            <a:off x="1775866" y="5340299"/>
            <a:ext cx="360040" cy="304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1014005" y="5340296"/>
            <a:ext cx="360040" cy="304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2543422" y="5340300"/>
            <a:ext cx="360040" cy="304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5580112" y="5340298"/>
            <a:ext cx="360040" cy="30406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6372043" y="5340297"/>
            <a:ext cx="360040" cy="30406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3324011" y="5340300"/>
            <a:ext cx="360040" cy="304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4099345" y="5325129"/>
            <a:ext cx="360040" cy="30406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4830429" y="5325128"/>
            <a:ext cx="360040" cy="30406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78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Како направити маску?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Нацртати шта је дато</a:t>
            </a:r>
          </a:p>
          <a:p>
            <a:r>
              <a:rPr lang="sr-Cyrl-CS" dirty="0" smtClean="0"/>
              <a:t>Нацртати шта треба да се добије</a:t>
            </a:r>
          </a:p>
          <a:p>
            <a:r>
              <a:rPr lang="sr-Cyrl-CS" dirty="0" smtClean="0"/>
              <a:t>Направити неку маску (ставити јединице на позиције које нас занимају, односно нуле на оне које нас не занимају)</a:t>
            </a:r>
          </a:p>
          <a:p>
            <a:r>
              <a:rPr lang="sr-Cyrl-CS" dirty="0" smtClean="0"/>
              <a:t>Одабрати одговарајућу операцију</a:t>
            </a:r>
          </a:p>
          <a:p>
            <a:endParaRPr lang="sr-Cyrl-CS" dirty="0"/>
          </a:p>
          <a:p>
            <a:r>
              <a:rPr lang="sr-Cyrl-CS" dirty="0" smtClean="0"/>
              <a:t>Ако ниједна од операција не даје добар резултат, покушати направити другачију маску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45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Како направити маску програмски?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Знамо да </a:t>
            </a:r>
            <a:r>
              <a:rPr lang="sr-Cyrl-CS" dirty="0"/>
              <a:t>ручно </a:t>
            </a:r>
            <a:r>
              <a:rPr lang="sr-Cyrl-CS" dirty="0" smtClean="0"/>
              <a:t>направимо маску</a:t>
            </a:r>
          </a:p>
          <a:p>
            <a:r>
              <a:rPr lang="sr-Cyrl-CS" dirty="0" smtClean="0"/>
              <a:t>Знамо која нам треба операција</a:t>
            </a:r>
          </a:p>
          <a:p>
            <a:r>
              <a:rPr lang="sr-Cyrl-CS" dirty="0" smtClean="0"/>
              <a:t>Шта ако маска некада мора да извуче само 0. бит, па само 4. бит ИЛИ    СВЕ ОСИМ 0. бита?</a:t>
            </a:r>
          </a:p>
          <a:p>
            <a:endParaRPr lang="sr-Cyrl-CS" dirty="0"/>
          </a:p>
          <a:p>
            <a:r>
              <a:rPr lang="sr-Cyrl-CS" dirty="0" smtClean="0"/>
              <a:t>Тражимо начин да генерализујемо </a:t>
            </a:r>
            <a:r>
              <a:rPr lang="sr-Cyrl-CS" dirty="0"/>
              <a:t>п</a:t>
            </a:r>
            <a:r>
              <a:rPr lang="sr-Cyrl-CS" dirty="0" smtClean="0"/>
              <a:t>рављење маске тако што напишемо све тражене маске и покушамо да нађемо шаблон по ком се праве</a:t>
            </a:r>
          </a:p>
          <a:p>
            <a:endParaRPr lang="sr-Cyrl-C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83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„само </a:t>
            </a:r>
            <a:r>
              <a:rPr lang="sr-Cyrl-CS" dirty="0"/>
              <a:t>0. бит, па само 4. бит ИЛИ    СВЕ ОСИМ 0. </a:t>
            </a:r>
            <a:r>
              <a:rPr lang="sr-Cyrl-CS" dirty="0" smtClean="0"/>
              <a:t>бита“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937162"/>
              </p:ext>
            </p:extLst>
          </p:nvPr>
        </p:nvGraphicFramePr>
        <p:xfrm>
          <a:off x="827584" y="1988840"/>
          <a:ext cx="6096000" cy="44284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442849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536288"/>
              </p:ext>
            </p:extLst>
          </p:nvPr>
        </p:nvGraphicFramePr>
        <p:xfrm>
          <a:off x="827584" y="3356992"/>
          <a:ext cx="6096000" cy="3708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551994"/>
              </p:ext>
            </p:extLst>
          </p:nvPr>
        </p:nvGraphicFramePr>
        <p:xfrm>
          <a:off x="827584" y="4221088"/>
          <a:ext cx="6096000" cy="44284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442849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7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Програмско прављење маски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Рецимо да ће да нам основна маска бити она за само 0. бит</a:t>
            </a:r>
          </a:p>
          <a:p>
            <a:endParaRPr lang="sr-Cyrl-CS" dirty="0"/>
          </a:p>
          <a:p>
            <a:endParaRPr lang="sr-Cyrl-CS" dirty="0" smtClean="0"/>
          </a:p>
          <a:p>
            <a:endParaRPr lang="sr-Cyrl-CS" dirty="0"/>
          </a:p>
          <a:p>
            <a:r>
              <a:rPr lang="sr-Cyrl-CS" dirty="0" smtClean="0"/>
              <a:t>Ако њу шифтујемо за 4 (позиција жељеног бита, могло је бити било шта између 0 и 7) у лево добијамо маску за само 4. бит: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053908"/>
              </p:ext>
            </p:extLst>
          </p:nvPr>
        </p:nvGraphicFramePr>
        <p:xfrm>
          <a:off x="683568" y="2708920"/>
          <a:ext cx="6096000" cy="44284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442849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575731"/>
              </p:ext>
            </p:extLst>
          </p:nvPr>
        </p:nvGraphicFramePr>
        <p:xfrm>
          <a:off x="683568" y="5733256"/>
          <a:ext cx="6096000" cy="3708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25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Програмско прављење маски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СВЕ ОСИМ 0. бита?</a:t>
            </a:r>
          </a:p>
          <a:p>
            <a:pPr lvl="1"/>
            <a:r>
              <a:rPr lang="sr-Cyrl-CS" dirty="0" smtClean="0"/>
              <a:t>Дакле свуда јединице, једино нула на 0. позицији</a:t>
            </a:r>
          </a:p>
          <a:p>
            <a:pPr lvl="1"/>
            <a:endParaRPr lang="sr-Cyrl-CS" dirty="0"/>
          </a:p>
          <a:p>
            <a:r>
              <a:rPr lang="sr-Cyrl-CS" dirty="0" smtClean="0"/>
              <a:t>Најлакше ми је прво направим свуда нуле, само јединица на 0. позицији и да све то обрнем уз помоћ компламента</a:t>
            </a:r>
          </a:p>
          <a:p>
            <a:endParaRPr lang="sr-Cyrl-C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847927"/>
              </p:ext>
            </p:extLst>
          </p:nvPr>
        </p:nvGraphicFramePr>
        <p:xfrm>
          <a:off x="827584" y="4293096"/>
          <a:ext cx="6096000" cy="44284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442849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12725" y="489859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~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63688" y="487521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~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55776" y="489859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~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489859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~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67944" y="489859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~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02128" y="489859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~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68279" y="489859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~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72200" y="489859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~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244046"/>
              </p:ext>
            </p:extLst>
          </p:nvPr>
        </p:nvGraphicFramePr>
        <p:xfrm>
          <a:off x="827584" y="5373216"/>
          <a:ext cx="6096000" cy="44284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442849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20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Закључак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Напишем шта је улаз</a:t>
            </a:r>
          </a:p>
          <a:p>
            <a:r>
              <a:rPr lang="sr-Cyrl-CS" dirty="0" smtClean="0"/>
              <a:t>Напишем шта је излаз</a:t>
            </a:r>
          </a:p>
          <a:p>
            <a:r>
              <a:rPr lang="sr-Cyrl-CS" dirty="0" smtClean="0"/>
              <a:t>Правим маску, бирам операцију</a:t>
            </a:r>
          </a:p>
          <a:p>
            <a:endParaRPr lang="sr-Cyrl-CS" dirty="0"/>
          </a:p>
          <a:p>
            <a:r>
              <a:rPr lang="sr-Cyrl-CS" dirty="0" smtClean="0"/>
              <a:t>Ако треба генерализовати, да ради за било које позиције (функције написати) напишем себи неколико примера и тражим шаблон</a:t>
            </a:r>
          </a:p>
          <a:p>
            <a:endParaRPr lang="sr-Cyrl-CS" dirty="0"/>
          </a:p>
          <a:p>
            <a:endParaRPr lang="sr-Cyrl-C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916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/>
          <a:lstStyle/>
          <a:p>
            <a:r>
              <a:rPr lang="sr-Cyrl-CS" dirty="0" smtClean="0"/>
              <a:t>Форе и фазони за отисак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lnSpcReduction="10000"/>
          </a:bodyPr>
          <a:lstStyle/>
          <a:p>
            <a:r>
              <a:rPr lang="sr-Cyrl-CS" dirty="0" smtClean="0"/>
              <a:t>Шта ће бити исписано ?</a:t>
            </a:r>
            <a:endParaRPr lang="en-US" dirty="0" smtClean="0"/>
          </a:p>
          <a:p>
            <a:endParaRPr lang="sr-Cyrl-CS" dirty="0"/>
          </a:p>
          <a:p>
            <a:pPr marL="365760" lvl="1" indent="0">
              <a:buNone/>
            </a:pPr>
            <a:r>
              <a:rPr lang="sr-Latn-CS" dirty="0" smtClean="0"/>
              <a:t>char x </a:t>
            </a:r>
            <a:r>
              <a:rPr lang="en-US" dirty="0" smtClean="0"/>
              <a:t>= 1;</a:t>
            </a:r>
          </a:p>
          <a:p>
            <a:pPr marL="365760" lvl="1" indent="0">
              <a:buNone/>
            </a:pPr>
            <a:r>
              <a:rPr lang="en-US" dirty="0" smtClean="0"/>
              <a:t>char y = 2;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 smtClean="0"/>
              <a:t>if ( x &amp;&amp; y)</a:t>
            </a:r>
          </a:p>
          <a:p>
            <a:pPr marL="36576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(“A”);</a:t>
            </a:r>
          </a:p>
          <a:p>
            <a:pPr marL="365760" lvl="1" indent="0">
              <a:buNone/>
            </a:pPr>
            <a:r>
              <a:rPr lang="en-US" dirty="0" smtClean="0"/>
              <a:t>else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(“B”);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 smtClean="0"/>
              <a:t>if (x &amp; y)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(“A”);</a:t>
            </a:r>
          </a:p>
          <a:p>
            <a:pPr marL="365760" lvl="1" indent="0">
              <a:buNone/>
            </a:pPr>
            <a:r>
              <a:rPr lang="en-US" dirty="0" smtClean="0"/>
              <a:t>else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(“B”);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564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Форе и фазони за отисак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sr-Cyrl-CS" dirty="0" smtClean="0"/>
              <a:t>Резултат операције ЛОГИЧКОГ И је 1 ако су оба операнда != 0 , тако да ће овде бити исписано А</a:t>
            </a:r>
          </a:p>
          <a:p>
            <a:pPr lvl="1"/>
            <a:r>
              <a:rPr lang="sr-Cyrl-CS" dirty="0" smtClean="0"/>
              <a:t>(различито од 0 је у Це-у тачно, те је </a:t>
            </a:r>
            <a:r>
              <a:rPr lang="sr-Latn-CS" dirty="0" smtClean="0"/>
              <a:t>if </a:t>
            </a:r>
            <a:r>
              <a:rPr lang="sr-Cyrl-CS" dirty="0" smtClean="0"/>
              <a:t>тачан)</a:t>
            </a: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sr-Latn-CS" dirty="0" smtClean="0"/>
              <a:t>char </a:t>
            </a:r>
            <a:r>
              <a:rPr lang="sr-Latn-CS" dirty="0"/>
              <a:t>x </a:t>
            </a:r>
            <a:r>
              <a:rPr lang="en-US" dirty="0"/>
              <a:t>= 1;</a:t>
            </a:r>
          </a:p>
          <a:p>
            <a:pPr marL="365760" lvl="1" indent="0">
              <a:buNone/>
            </a:pPr>
            <a:r>
              <a:rPr lang="en-US" dirty="0"/>
              <a:t>char y = 2;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if </a:t>
            </a:r>
            <a:r>
              <a:rPr lang="en-US" dirty="0"/>
              <a:t>( x &amp;&amp; y)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err="1"/>
              <a:t>printf</a:t>
            </a:r>
            <a:r>
              <a:rPr lang="en-US" dirty="0"/>
              <a:t>(“A”);</a:t>
            </a:r>
          </a:p>
          <a:p>
            <a:pPr marL="365760" lvl="1" indent="0">
              <a:buNone/>
            </a:pPr>
            <a:r>
              <a:rPr lang="en-US" dirty="0"/>
              <a:t>else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err="1"/>
              <a:t>printf</a:t>
            </a:r>
            <a:r>
              <a:rPr lang="en-US" dirty="0"/>
              <a:t>(“B”);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24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Форе и фазони за отисак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 smtClean="0"/>
              <a:t>БИТВАЈЗ оператор &amp; ради БИТВАЈЗ И над операндима, БИТ ПО БИТ!</a:t>
            </a:r>
          </a:p>
          <a:p>
            <a:r>
              <a:rPr lang="sr-Cyrl-CS" dirty="0" smtClean="0"/>
              <a:t>Дакле, да бисмо знали шта ће бити резултат операције морамо себи нацртати оба броја бинарно и применити &amp; над њима, те видети да ли је резултат нула или не</a:t>
            </a:r>
          </a:p>
          <a:p>
            <a:pPr marL="0" indent="0">
              <a:buNone/>
            </a:pPr>
            <a:endParaRPr lang="sr-Cyrl-CS" dirty="0"/>
          </a:p>
          <a:p>
            <a:pPr marL="365760" lvl="1" indent="0">
              <a:buNone/>
            </a:pPr>
            <a:r>
              <a:rPr lang="sr-Latn-CS" dirty="0"/>
              <a:t>char x </a:t>
            </a:r>
            <a:r>
              <a:rPr lang="en-US" dirty="0"/>
              <a:t>= 1;</a:t>
            </a:r>
          </a:p>
          <a:p>
            <a:pPr marL="365760" lvl="1" indent="0">
              <a:buNone/>
            </a:pPr>
            <a:r>
              <a:rPr lang="en-US" dirty="0"/>
              <a:t>char y = 2</a:t>
            </a:r>
            <a:r>
              <a:rPr lang="en-US" dirty="0" smtClean="0"/>
              <a:t>;</a:t>
            </a:r>
            <a:endParaRPr lang="sr-Cyrl-CS" dirty="0" smtClean="0"/>
          </a:p>
          <a:p>
            <a:pPr marL="365760" lvl="1" indent="0">
              <a:buNone/>
            </a:pPr>
            <a:endParaRPr lang="sr-Cyrl-CS" dirty="0"/>
          </a:p>
          <a:p>
            <a:pPr marL="365760" lvl="1" indent="0">
              <a:buNone/>
            </a:pPr>
            <a:r>
              <a:rPr lang="en-US" dirty="0"/>
              <a:t>if (x &amp; y)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err="1"/>
              <a:t>printf</a:t>
            </a:r>
            <a:r>
              <a:rPr lang="en-US" dirty="0"/>
              <a:t>(“A”);</a:t>
            </a:r>
          </a:p>
          <a:p>
            <a:pPr marL="365760" lvl="1" indent="0">
              <a:buNone/>
            </a:pPr>
            <a:r>
              <a:rPr lang="en-US" dirty="0"/>
              <a:t>else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err="1"/>
              <a:t>printf</a:t>
            </a:r>
            <a:r>
              <a:rPr lang="en-US" dirty="0"/>
              <a:t>(“B”);</a:t>
            </a:r>
          </a:p>
          <a:p>
            <a:pPr marL="36576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24036"/>
              </p:ext>
            </p:extLst>
          </p:nvPr>
        </p:nvGraphicFramePr>
        <p:xfrm>
          <a:off x="4067944" y="3933056"/>
          <a:ext cx="46558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749415"/>
              </p:ext>
            </p:extLst>
          </p:nvPr>
        </p:nvGraphicFramePr>
        <p:xfrm>
          <a:off x="4067944" y="4581128"/>
          <a:ext cx="46558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7559" y="393305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х: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70784" y="450912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sr-Cyrl-CS" dirty="0" smtClean="0"/>
              <a:t>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38963" y="422108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&amp;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75846" y="422108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&amp;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51910" y="422108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&amp;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27974" y="422108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&amp;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04038" y="422108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&amp;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80102" y="422108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&amp;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56166" y="422108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&amp;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232230" y="422108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&amp;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703592"/>
              </p:ext>
            </p:extLst>
          </p:nvPr>
        </p:nvGraphicFramePr>
        <p:xfrm>
          <a:off x="4067944" y="5301208"/>
          <a:ext cx="46558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373246" y="5301208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x&amp;y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3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Подсетник:</a:t>
            </a:r>
            <a:br>
              <a:rPr lang="sr-Cyrl-C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Шта је бит?</a:t>
            </a:r>
          </a:p>
          <a:p>
            <a:r>
              <a:rPr lang="sr-Cyrl-CS" dirty="0" smtClean="0"/>
              <a:t>Основна мерна јединица информације</a:t>
            </a:r>
          </a:p>
          <a:p>
            <a:r>
              <a:rPr lang="sr-Cyrl-CS" dirty="0" smtClean="0"/>
              <a:t>Може имати вредност 1 или 0</a:t>
            </a:r>
          </a:p>
          <a:p>
            <a:r>
              <a:rPr lang="sr-Cyrl-CS" dirty="0" smtClean="0"/>
              <a:t>Шта је бајт?</a:t>
            </a:r>
          </a:p>
          <a:p>
            <a:r>
              <a:rPr lang="sr-Cyrl-CS" dirty="0" smtClean="0"/>
              <a:t>Низ од 8 бита</a:t>
            </a:r>
          </a:p>
          <a:p>
            <a:r>
              <a:rPr lang="sr-Latn-CS" dirty="0" smtClean="0"/>
              <a:t>int </a:t>
            </a:r>
            <a:r>
              <a:rPr lang="sr-Cyrl-CS" dirty="0" smtClean="0"/>
              <a:t>заузима 4 бајта, односно 32 бита</a:t>
            </a:r>
          </a:p>
          <a:p>
            <a:r>
              <a:rPr lang="sr-Latn-CS" dirty="0" smtClean="0"/>
              <a:t>short </a:t>
            </a:r>
            <a:r>
              <a:rPr lang="sr-Cyrl-CS" dirty="0" smtClean="0"/>
              <a:t>заузима 2 бајта, односно 16 бита</a:t>
            </a:r>
          </a:p>
          <a:p>
            <a:r>
              <a:rPr lang="sr-Latn-CS" dirty="0" smtClean="0"/>
              <a:t>char</a:t>
            </a:r>
            <a:r>
              <a:rPr lang="sr-Cyrl-CS" dirty="0" smtClean="0"/>
              <a:t> заузима 1 бајт, односно 8 бита</a:t>
            </a:r>
          </a:p>
          <a:p>
            <a:r>
              <a:rPr lang="sr-Cyrl-CS" dirty="0" smtClean="0"/>
              <a:t>било који показивач, на било шта, заузима исто као и сви други показивачи (4 бајта - 32 бита)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100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Форе и фазони за отисак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Колико ће се пута извршити ова петља?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sr-Latn-CS" dirty="0" smtClean="0"/>
              <a:t>char x </a:t>
            </a:r>
            <a:r>
              <a:rPr lang="en-US" dirty="0" smtClean="0"/>
              <a:t>= 4;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sr-Latn-CS" dirty="0" smtClean="0"/>
              <a:t>while(</a:t>
            </a:r>
            <a:r>
              <a:rPr lang="en-US" dirty="0" smtClean="0"/>
              <a:t> x&gt;0)</a:t>
            </a:r>
          </a:p>
          <a:p>
            <a:pPr marL="0" indent="0">
              <a:buNone/>
            </a:pPr>
            <a:r>
              <a:rPr lang="en-US" dirty="0" smtClean="0"/>
              <a:t>      x = x &gt;&gt; 1;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472280"/>
              </p:ext>
            </p:extLst>
          </p:nvPr>
        </p:nvGraphicFramePr>
        <p:xfrm>
          <a:off x="3587559" y="2348880"/>
          <a:ext cx="46558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07174" y="234888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х: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077599"/>
              </p:ext>
            </p:extLst>
          </p:nvPr>
        </p:nvGraphicFramePr>
        <p:xfrm>
          <a:off x="3568817" y="2924944"/>
          <a:ext cx="46558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88432" y="292494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х: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128672"/>
              </p:ext>
            </p:extLst>
          </p:nvPr>
        </p:nvGraphicFramePr>
        <p:xfrm>
          <a:off x="3587559" y="3567296"/>
          <a:ext cx="46558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07174" y="356729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х: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207334"/>
              </p:ext>
            </p:extLst>
          </p:nvPr>
        </p:nvGraphicFramePr>
        <p:xfrm>
          <a:off x="3631792" y="4509120"/>
          <a:ext cx="4655840" cy="36576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151407" y="4509120"/>
            <a:ext cx="37221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CS" dirty="0" smtClean="0"/>
              <a:t>х: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5901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Форе и фазони за отисак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Колико ће се пута извршити ова петља?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sr-Latn-CS" dirty="0" smtClean="0"/>
              <a:t>char x </a:t>
            </a:r>
            <a:r>
              <a:rPr lang="en-US" dirty="0" smtClean="0"/>
              <a:t>= 4;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sr-Latn-CS" dirty="0" smtClean="0"/>
              <a:t>while(</a:t>
            </a:r>
            <a:r>
              <a:rPr lang="en-US" dirty="0" smtClean="0"/>
              <a:t> x&gt;0)</a:t>
            </a:r>
          </a:p>
          <a:p>
            <a:pPr marL="0" indent="0">
              <a:buNone/>
            </a:pPr>
            <a:r>
              <a:rPr lang="en-US" dirty="0" smtClean="0"/>
              <a:t>      x = x &lt;&lt; 1;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312306"/>
              </p:ext>
            </p:extLst>
          </p:nvPr>
        </p:nvGraphicFramePr>
        <p:xfrm>
          <a:off x="3587559" y="2348880"/>
          <a:ext cx="46558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07174" y="234888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х: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000561"/>
              </p:ext>
            </p:extLst>
          </p:nvPr>
        </p:nvGraphicFramePr>
        <p:xfrm>
          <a:off x="3568817" y="2924944"/>
          <a:ext cx="46558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88432" y="292494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х: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337191"/>
              </p:ext>
            </p:extLst>
          </p:nvPr>
        </p:nvGraphicFramePr>
        <p:xfrm>
          <a:off x="3587559" y="3567296"/>
          <a:ext cx="46558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07174" y="356729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х: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646356"/>
              </p:ext>
            </p:extLst>
          </p:nvPr>
        </p:nvGraphicFramePr>
        <p:xfrm>
          <a:off x="3635896" y="6168876"/>
          <a:ext cx="4655840" cy="36576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107174" y="6165304"/>
            <a:ext cx="37221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CS" dirty="0" smtClean="0"/>
              <a:t>х: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4025"/>
              </p:ext>
            </p:extLst>
          </p:nvPr>
        </p:nvGraphicFramePr>
        <p:xfrm>
          <a:off x="3631792" y="4221088"/>
          <a:ext cx="46558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160"/>
                <a:gridCol w="655800"/>
                <a:gridCol w="581980"/>
                <a:gridCol w="581980"/>
                <a:gridCol w="581980"/>
                <a:gridCol w="581980"/>
                <a:gridCol w="581980"/>
                <a:gridCol w="58198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107174" y="422108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х: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915205"/>
              </p:ext>
            </p:extLst>
          </p:nvPr>
        </p:nvGraphicFramePr>
        <p:xfrm>
          <a:off x="3633763" y="4929789"/>
          <a:ext cx="46558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088432" y="492978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х: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102582"/>
              </p:ext>
            </p:extLst>
          </p:nvPr>
        </p:nvGraphicFramePr>
        <p:xfrm>
          <a:off x="3651519" y="5517232"/>
          <a:ext cx="46558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  <a:gridCol w="58198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088432" y="550367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х: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201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Шта је </a:t>
            </a:r>
            <a:r>
              <a:rPr lang="sr-Latn-CS" dirty="0" smtClean="0"/>
              <a:t>BitWise?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/>
              <a:t>Вршење логичких операција, али над сваким појединачним битом.</a:t>
            </a:r>
          </a:p>
          <a:p>
            <a:endParaRPr lang="sr-Cyrl-CS" dirty="0"/>
          </a:p>
          <a:p>
            <a:r>
              <a:rPr lang="sr-Cyrl-CS" dirty="0" smtClean="0"/>
              <a:t>Логичке операције на располагању:</a:t>
            </a:r>
          </a:p>
          <a:p>
            <a:pPr lvl="1"/>
            <a:r>
              <a:rPr lang="sr-Latn-CS" dirty="0" smtClean="0"/>
              <a:t>Bitwise </a:t>
            </a:r>
            <a:r>
              <a:rPr lang="sr-Cyrl-CS" dirty="0"/>
              <a:t>И</a:t>
            </a:r>
            <a:r>
              <a:rPr lang="sr-Latn-CS" dirty="0" smtClean="0"/>
              <a:t> </a:t>
            </a:r>
            <a:r>
              <a:rPr lang="sr-Cyrl-CS" dirty="0" smtClean="0"/>
              <a:t>:    1 </a:t>
            </a:r>
            <a:r>
              <a:rPr lang="en-US" dirty="0" smtClean="0"/>
              <a:t>&amp; 1 = 1</a:t>
            </a:r>
          </a:p>
          <a:p>
            <a:pPr lvl="1"/>
            <a:r>
              <a:rPr lang="en-US" dirty="0" smtClean="0"/>
              <a:t>Bitwise </a:t>
            </a:r>
            <a:r>
              <a:rPr lang="sr-Cyrl-CS" dirty="0" smtClean="0"/>
              <a:t>ИЛИ</a:t>
            </a:r>
            <a:r>
              <a:rPr lang="en-US" dirty="0" smtClean="0"/>
              <a:t>:</a:t>
            </a:r>
            <a:r>
              <a:rPr lang="sr-Cyrl-CS" dirty="0" smtClean="0"/>
              <a:t> </a:t>
            </a:r>
            <a:r>
              <a:rPr lang="sr-Latn-CS" dirty="0" smtClean="0"/>
              <a:t>1 </a:t>
            </a:r>
            <a:r>
              <a:rPr lang="en-US" dirty="0" smtClean="0"/>
              <a:t>| 0 = 1</a:t>
            </a:r>
          </a:p>
          <a:p>
            <a:pPr lvl="1"/>
            <a:r>
              <a:rPr lang="en-US" dirty="0" smtClean="0"/>
              <a:t>Bitwise </a:t>
            </a:r>
            <a:r>
              <a:rPr lang="sr-Cyrl-CS" dirty="0" smtClean="0"/>
              <a:t>НЕ (компламент): </a:t>
            </a:r>
            <a:r>
              <a:rPr lang="sr-Latn-CS" dirty="0"/>
              <a:t> </a:t>
            </a:r>
            <a:r>
              <a:rPr lang="sr-Latn-CS" dirty="0" smtClean="0"/>
              <a:t> ~1 = 0</a:t>
            </a:r>
          </a:p>
          <a:p>
            <a:pPr lvl="1"/>
            <a:r>
              <a:rPr lang="sr-Latn-CS" dirty="0" smtClean="0"/>
              <a:t>Biwise shift </a:t>
            </a:r>
            <a:r>
              <a:rPr lang="sr-Cyrl-CS" dirty="0" smtClean="0"/>
              <a:t>у десно </a:t>
            </a:r>
            <a:r>
              <a:rPr lang="en-US" dirty="0" smtClean="0"/>
              <a:t>n</a:t>
            </a:r>
            <a:r>
              <a:rPr lang="sr-Latn-CS" dirty="0" smtClean="0"/>
              <a:t> </a:t>
            </a:r>
            <a:r>
              <a:rPr lang="sr-Cyrl-CS" dirty="0" smtClean="0"/>
              <a:t>пута:</a:t>
            </a:r>
          </a:p>
          <a:p>
            <a:pPr lvl="2"/>
            <a:r>
              <a:rPr lang="sr-Cyrl-CS" dirty="0" smtClean="0"/>
              <a:t>1</a:t>
            </a:r>
            <a:r>
              <a:rPr lang="en-US" dirty="0" smtClean="0"/>
              <a:t>000</a:t>
            </a:r>
            <a:r>
              <a:rPr lang="sr-Latn-CS" dirty="0" smtClean="0"/>
              <a:t> </a:t>
            </a:r>
            <a:r>
              <a:rPr lang="en-US" dirty="0" smtClean="0"/>
              <a:t>&gt;&gt; 3 = 0001</a:t>
            </a:r>
          </a:p>
          <a:p>
            <a:pPr lvl="2"/>
            <a:r>
              <a:rPr lang="en-US" dirty="0" smtClean="0"/>
              <a:t>1000 &gt;&gt; 1 = 0100</a:t>
            </a:r>
          </a:p>
          <a:p>
            <a:pPr lvl="1"/>
            <a:r>
              <a:rPr lang="en-US" dirty="0" smtClean="0"/>
              <a:t>Bitwise shift </a:t>
            </a:r>
            <a:r>
              <a:rPr lang="sr-Cyrl-CS" dirty="0" smtClean="0"/>
              <a:t>у лево</a:t>
            </a:r>
            <a:r>
              <a:rPr lang="sr-Latn-CS" dirty="0" smtClean="0"/>
              <a:t> n </a:t>
            </a:r>
            <a:r>
              <a:rPr lang="sr-Cyrl-CS" dirty="0" smtClean="0"/>
              <a:t>пута:</a:t>
            </a:r>
          </a:p>
          <a:p>
            <a:pPr lvl="2"/>
            <a:r>
              <a:rPr lang="sr-Latn-CS" dirty="0" smtClean="0"/>
              <a:t>0001 </a:t>
            </a:r>
            <a:r>
              <a:rPr lang="en-US" dirty="0" smtClean="0"/>
              <a:t>&lt;&lt; 3 = 1000</a:t>
            </a:r>
          </a:p>
          <a:p>
            <a:pPr lvl="2"/>
            <a:r>
              <a:rPr lang="en-US" dirty="0" smtClean="0"/>
              <a:t>0100 &lt;&lt; 1 = 1000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1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Како представити бинарне бројеве у Це програму?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СВЕ ШТО СТЕ ИКАДА НАПИСАЛИ ЈЕ ВЕЋ БИНАРНО!</a:t>
            </a:r>
          </a:p>
          <a:p>
            <a:endParaRPr lang="sr-Cyrl-CS" dirty="0"/>
          </a:p>
          <a:p>
            <a:r>
              <a:rPr lang="sr-Cyrl-CS" dirty="0" smtClean="0"/>
              <a:t>РАЧУНАР УВЕК РАДИ СА БИНАРНИМ БРОЈЕВИМА!</a:t>
            </a:r>
          </a:p>
          <a:p>
            <a:endParaRPr lang="sr-Cyrl-CS" dirty="0"/>
          </a:p>
          <a:p>
            <a:r>
              <a:rPr lang="sr-Cyrl-CS" dirty="0" smtClean="0"/>
              <a:t>ЈЕДИНО ШТО ДО САДА НИСТЕ ЗНАЛИ</a:t>
            </a:r>
            <a:r>
              <a:rPr lang="sr-Latn-CS" dirty="0" smtClean="0"/>
              <a:t>:</a:t>
            </a:r>
            <a:endParaRPr lang="en-US" dirty="0" smtClean="0"/>
          </a:p>
          <a:p>
            <a:pPr lvl="1"/>
            <a:r>
              <a:rPr lang="sr-Cyrl-CS" dirty="0" smtClean="0"/>
              <a:t>Како да баш експлицитно у коду напишете 10101010101</a:t>
            </a:r>
            <a:r>
              <a:rPr lang="en-US" dirty="0" smtClean="0"/>
              <a:t> </a:t>
            </a:r>
            <a:endParaRPr lang="sr-Latn-C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0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Бинарни?</a:t>
            </a:r>
            <a:br>
              <a:rPr lang="sr-Cyrl-CS" dirty="0" smtClean="0"/>
            </a:br>
            <a:r>
              <a:rPr lang="sr-Cyrl-CS" dirty="0" smtClean="0"/>
              <a:t>Декадни?</a:t>
            </a:r>
            <a:br>
              <a:rPr lang="sr-Cyrl-CS" dirty="0" smtClean="0"/>
            </a:br>
            <a:r>
              <a:rPr lang="sr-Cyrl-CS" dirty="0" smtClean="0"/>
              <a:t>???????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Зову се бинарни, јер припадају бинарном бројевном систему.</a:t>
            </a:r>
          </a:p>
          <a:p>
            <a:r>
              <a:rPr lang="sr-Cyrl-CS" dirty="0" smtClean="0"/>
              <a:t>Бинарни бројевни систем се тако зове зато се све вредности описују комбинацијом само две цифре: 1 и 0</a:t>
            </a:r>
          </a:p>
          <a:p>
            <a:r>
              <a:rPr lang="sr-Cyrl-CS" dirty="0" smtClean="0"/>
              <a:t>Децимални бројевни систем, користи десет цифри да би описао  вредности: 0,1,2,3,4,5,6,7,8,9</a:t>
            </a:r>
          </a:p>
          <a:p>
            <a:endParaRPr lang="sr-Cyrl-CS" dirty="0"/>
          </a:p>
          <a:p>
            <a:endParaRPr lang="sr-Cyrl-C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75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387424"/>
            <a:ext cx="8676456" cy="1143000"/>
          </a:xfrm>
        </p:spPr>
        <p:txBody>
          <a:bodyPr>
            <a:normAutofit/>
          </a:bodyPr>
          <a:lstStyle/>
          <a:p>
            <a:r>
              <a:rPr lang="sr-Cyrl-CS" sz="2400" dirty="0" smtClean="0"/>
              <a:t>Пример неких целих бројева</a:t>
            </a:r>
            <a:br>
              <a:rPr lang="sr-Cyrl-CS" sz="2400" dirty="0" smtClean="0"/>
            </a:br>
            <a:r>
              <a:rPr lang="sr-Cyrl-CS" sz="2400" dirty="0" smtClean="0"/>
              <a:t>представљених бинарно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20910900"/>
              </p:ext>
            </p:extLst>
          </p:nvPr>
        </p:nvGraphicFramePr>
        <p:xfrm>
          <a:off x="1475656" y="764704"/>
          <a:ext cx="4464496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</a:tblGrid>
              <a:tr h="467046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Вредност</a:t>
                      </a:r>
                      <a:r>
                        <a:rPr lang="sr-Cyrl-CS" sz="1400" baseline="0" dirty="0" smtClean="0"/>
                        <a:t> у </a:t>
                      </a:r>
                      <a:r>
                        <a:rPr lang="sr-Cyrl-CS" sz="1400" dirty="0" smtClean="0"/>
                        <a:t>децималном </a:t>
                      </a:r>
                      <a:r>
                        <a:rPr lang="sr-Cyrl-CS" sz="1400" baseline="0" dirty="0" smtClean="0"/>
                        <a:t>бројевном систему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Вредност</a:t>
                      </a:r>
                      <a:r>
                        <a:rPr lang="sr-Cyrl-CS" sz="1400" baseline="0" dirty="0" smtClean="0"/>
                        <a:t> у бинарном бројевном систему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0000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0001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0010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0011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0100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0101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0110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0111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1000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1010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1011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1100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1101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1110</a:t>
                      </a:r>
                      <a:endParaRPr lang="en-US" sz="1400" dirty="0"/>
                    </a:p>
                  </a:txBody>
                  <a:tcPr/>
                </a:tc>
              </a:tr>
              <a:tr h="266883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1111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36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Како представити себи </a:t>
            </a:r>
            <a:br>
              <a:rPr lang="sr-Cyrl-CS" dirty="0" smtClean="0"/>
            </a:br>
            <a:r>
              <a:rPr lang="sr-Cyrl-CS" dirty="0" smtClean="0"/>
              <a:t>променљиву у бинарном облику?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70607007"/>
              </p:ext>
            </p:extLst>
          </p:nvPr>
        </p:nvGraphicFramePr>
        <p:xfrm>
          <a:off x="467544" y="3356992"/>
          <a:ext cx="7467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08304" y="29969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00192" y="2964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58360" y="2964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27984" y="2964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91880" y="2964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55776" y="2964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19672" y="2964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6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3568" y="2964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7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11760" y="1787624"/>
            <a:ext cx="1678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400" dirty="0" smtClean="0"/>
              <a:t>char x </a:t>
            </a:r>
            <a:r>
              <a:rPr lang="en-US" sz="2400" dirty="0" smtClean="0"/>
              <a:t>= 9;</a:t>
            </a:r>
            <a:endParaRPr lang="en-US" sz="24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15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Како да пребацим број из децималног у бинарни?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Напамет, наравно</a:t>
            </a:r>
          </a:p>
          <a:p>
            <a:r>
              <a:rPr lang="sr-Cyrl-CS" dirty="0" smtClean="0"/>
              <a:t>Или преко калкулатора?</a:t>
            </a:r>
          </a:p>
          <a:p>
            <a:r>
              <a:rPr lang="sr-Cyrl-CS" dirty="0" smtClean="0"/>
              <a:t>Или рачуном:</a:t>
            </a:r>
          </a:p>
          <a:p>
            <a:endParaRPr lang="sr-Cyrl-CS" dirty="0"/>
          </a:p>
          <a:p>
            <a:r>
              <a:rPr lang="sr-Cyrl-CS" dirty="0" smtClean="0"/>
              <a:t>Узмемо неки број, делимо га са 2 док не дођемо до 0, пишемо резултат целобројног дељења и остатак:</a:t>
            </a:r>
          </a:p>
          <a:p>
            <a:pPr lvl="1"/>
            <a:r>
              <a:rPr lang="sr-Cyrl-CS" dirty="0" smtClean="0"/>
              <a:t>6 </a:t>
            </a:r>
            <a:r>
              <a:rPr lang="sr-Latn-CS" dirty="0" smtClean="0"/>
              <a:t>: 2 </a:t>
            </a:r>
          </a:p>
          <a:p>
            <a:pPr lvl="1"/>
            <a:r>
              <a:rPr lang="sr-Latn-CS" dirty="0" smtClean="0"/>
              <a:t>3 </a:t>
            </a:r>
            <a:r>
              <a:rPr lang="sr-Cyrl-CS" dirty="0" smtClean="0"/>
              <a:t>остатак 0</a:t>
            </a:r>
          </a:p>
          <a:p>
            <a:pPr lvl="1"/>
            <a:r>
              <a:rPr lang="sr-Cyrl-CS" dirty="0" smtClean="0"/>
              <a:t>1 остатак 1</a:t>
            </a:r>
          </a:p>
          <a:p>
            <a:pPr lvl="1"/>
            <a:r>
              <a:rPr lang="sr-Cyrl-CS" dirty="0" smtClean="0"/>
              <a:t>0 остатак 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987824" y="4797152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23928" y="4365104"/>
            <a:ext cx="1808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декадно 6 </a:t>
            </a:r>
          </a:p>
          <a:p>
            <a:r>
              <a:rPr lang="sr-Cyrl-CS" dirty="0" smtClean="0">
                <a:solidFill>
                  <a:srgbClr val="FF0000"/>
                </a:solidFill>
              </a:rPr>
              <a:t>је бинарно 110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DD8021-6A38-4C43-A5EE-76FC28C245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4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154</TotalTime>
  <Words>1778</Words>
  <Application>Microsoft Office PowerPoint</Application>
  <PresentationFormat>On-screen Show (4:3)</PresentationFormat>
  <Paragraphs>659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Oriel</vt:lpstr>
      <vt:lpstr>Школа Рајак BitWise  Неопходна теоријска основа: 1~16 Форе за задатке: 17~26  Форе за отисак: 27 ~ 31   </vt:lpstr>
      <vt:lpstr>Подсетник: </vt:lpstr>
      <vt:lpstr>Подсетник: </vt:lpstr>
      <vt:lpstr>Шта је BitWise?</vt:lpstr>
      <vt:lpstr>Како представити бинарне бројеве у Це програму?</vt:lpstr>
      <vt:lpstr>Бинарни? Декадни? ???????</vt:lpstr>
      <vt:lpstr>Пример неких целих бројева представљених бинарно</vt:lpstr>
      <vt:lpstr>Како представити себи  променљиву у бинарном облику?</vt:lpstr>
      <vt:lpstr>Како да пребацим број из децималног у бинарни?</vt:lpstr>
      <vt:lpstr>Како да пребацим бинарни број у ДЕЦИМАЛНИ?</vt:lpstr>
      <vt:lpstr>Како да пребацим бинарни број у ДЕЦИМАЛНИ?</vt:lpstr>
      <vt:lpstr>Зашто не могу да напишем 01010101010101 дирекно у коду????</vt:lpstr>
      <vt:lpstr>Како да онда напишем  10101001 у Це коду???</vt:lpstr>
      <vt:lpstr>Хексадецимални систем</vt:lpstr>
      <vt:lpstr>1 хекса  4 бинарне</vt:lpstr>
      <vt:lpstr>Зашто користимo хекса? Да бих у коду представили бинарне вредности</vt:lpstr>
      <vt:lpstr>Вађење жељених бита из променљиве</vt:lpstr>
      <vt:lpstr>Како направити маску??? (1)</vt:lpstr>
      <vt:lpstr>Како направити маску? (2)</vt:lpstr>
      <vt:lpstr> Како направити маску? (3)</vt:lpstr>
      <vt:lpstr>Како направити маску? (4)</vt:lpstr>
      <vt:lpstr>Како направити маску програмски?</vt:lpstr>
      <vt:lpstr>„само 0. бит, па само 4. бит ИЛИ    СВЕ ОСИМ 0. бита“</vt:lpstr>
      <vt:lpstr>Програмско прављење маски </vt:lpstr>
      <vt:lpstr>Програмско прављење маски </vt:lpstr>
      <vt:lpstr>Закључак</vt:lpstr>
      <vt:lpstr>Форе и фазони за отисак </vt:lpstr>
      <vt:lpstr>Форе и фазони за отисак</vt:lpstr>
      <vt:lpstr>Форе и фазони за отисак</vt:lpstr>
      <vt:lpstr>Форе и фазони за отисак</vt:lpstr>
      <vt:lpstr>Форе и фазони за отисак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Рајак BitWise </dc:title>
  <dc:creator>Skola Rajak</dc:creator>
  <cp:lastModifiedBy>Skola Rajak</cp:lastModifiedBy>
  <cp:revision>59</cp:revision>
  <dcterms:created xsi:type="dcterms:W3CDTF">2013-12-26T17:41:34Z</dcterms:created>
  <dcterms:modified xsi:type="dcterms:W3CDTF">2013-12-27T17:12:50Z</dcterms:modified>
</cp:coreProperties>
</file>