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30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81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305" r:id="rId19"/>
    <p:sldId id="306" r:id="rId20"/>
    <p:sldId id="297" r:id="rId21"/>
    <p:sldId id="299" r:id="rId22"/>
    <p:sldId id="300" r:id="rId23"/>
    <p:sldId id="301" r:id="rId24"/>
    <p:sldId id="302" r:id="rId25"/>
    <p:sldId id="304" r:id="rId26"/>
    <p:sldId id="303" r:id="rId27"/>
    <p:sldId id="307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ija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75" autoAdjust="0"/>
  </p:normalViewPr>
  <p:slideViewPr>
    <p:cSldViewPr>
      <p:cViewPr>
        <p:scale>
          <a:sx n="114" d="100"/>
          <a:sy n="114" d="100"/>
        </p:scale>
        <p:origin x="-94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90DC7-01D2-4A6A-BAFD-B06DEA2A281E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4AF-EAD0-4D49-8B50-5AFDF1B89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5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B4AF-EAD0-4D49-8B50-5AFDF1B899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1DB24C-76D1-4498-BAD5-AF57BC96E1B4}" type="datetime1">
              <a:rPr lang="en-US" smtClean="0"/>
              <a:t>3/16/2013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FEC-B853-4C79-B11E-7090CE98053C}" type="datetime1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493B-FD93-4722-AD9B-3D887C9C63D3}" type="datetime1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66DFC4-6CE0-41BF-B67D-9185B4EC6382}" type="datetime1">
              <a:rPr lang="en-US" smtClean="0"/>
              <a:t>3/16/2013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www.rajak.rs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FEA180-ACF1-4222-B60C-F94B6B4983C5}" type="datetime1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DB6E-0150-44AB-A0B3-E5125A57F78D}" type="datetime1">
              <a:rPr lang="en-US" smtClean="0"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6538-ADF7-4E94-AC9C-0833688F20DC}" type="datetime1">
              <a:rPr lang="en-US" smtClean="0"/>
              <a:t>3/16/2013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C6AA76-9391-4488-ADB2-72C1A906FBF2}" type="datetime1">
              <a:rPr lang="en-US" smtClean="0"/>
              <a:t>3/16/2013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www.rajak.rs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28F7-D67C-4162-8B57-7A22804235B5}" type="datetime1">
              <a:rPr lang="en-US" smtClean="0"/>
              <a:t>3/16/2013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A992FC-9FF7-4C79-A785-B9D215E7123D}" type="datetime1">
              <a:rPr lang="en-US" smtClean="0"/>
              <a:t>3/16/2013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www.rajak.rs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4B837E-5039-433D-A549-6F4593E3A743}" type="datetime1">
              <a:rPr lang="en-US" smtClean="0"/>
              <a:t>3/16/2013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www.rajak.rs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A5F875-2634-4873-A578-04D8BD2C9AF2}" type="datetime1">
              <a:rPr lang="en-US" smtClean="0"/>
              <a:t>3/16/2013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404665"/>
            <a:ext cx="6172200" cy="2106728"/>
          </a:xfrm>
        </p:spPr>
        <p:txBody>
          <a:bodyPr/>
          <a:lstStyle/>
          <a:p>
            <a:pPr algn="ctr"/>
            <a:r>
              <a:rPr lang="sr-Cyrl-RS" dirty="0" smtClean="0"/>
              <a:t>Школа Рајак</a:t>
            </a:r>
            <a:br>
              <a:rPr lang="sr-Cyrl-RS" dirty="0" smtClean="0"/>
            </a:br>
            <a:r>
              <a:rPr lang="sr-Cyrl-RS" dirty="0" smtClean="0"/>
              <a:t>Програмерска радионица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2708920"/>
            <a:ext cx="6172200" cy="3744416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u="sng" dirty="0" smtClean="0"/>
              <a:t>ФУНКЦИЈЕ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b="0" dirty="0" smtClean="0"/>
              <a:t>Предавач: Себастиан Новак</a:t>
            </a:r>
            <a:br>
              <a:rPr lang="sr-Cyrl-RS" b="0" dirty="0" smtClean="0"/>
            </a:br>
            <a:r>
              <a:rPr lang="sr-Cyrl-RS" b="0" dirty="0" smtClean="0"/>
              <a:t>Техничка подршка: Илија Рајак, Ким Новак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  <a:p>
            <a:pPr algn="ctr"/>
            <a:r>
              <a:rPr lang="en-US" sz="2400" b="0" dirty="0" smtClean="0"/>
              <a:t>www.rajak.rs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2260990" y="246271"/>
            <a:ext cx="3096344" cy="34735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617992" y="3402823"/>
            <a:ext cx="2088232" cy="4823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85" y="-459432"/>
            <a:ext cx="7467600" cy="1143000"/>
          </a:xfrm>
        </p:spPr>
        <p:txBody>
          <a:bodyPr/>
          <a:lstStyle/>
          <a:p>
            <a:r>
              <a:rPr lang="sr-Cyrl-RS" dirty="0" smtClean="0"/>
              <a:t>Потпрограми у алгоритмима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591577" y="1802188"/>
            <a:ext cx="1440160" cy="28666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ПОЧЕТАК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5" idx="2"/>
            <a:endCxn id="8" idx="0"/>
          </p:cNvCxnSpPr>
          <p:nvPr/>
        </p:nvCxnSpPr>
        <p:spPr>
          <a:xfrm>
            <a:off x="1311657" y="208885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Manual Operation 6"/>
          <p:cNvSpPr/>
          <p:nvPr/>
        </p:nvSpPr>
        <p:spPr>
          <a:xfrm>
            <a:off x="915240" y="2896992"/>
            <a:ext cx="792834" cy="388702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x,y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2324" y="2304878"/>
            <a:ext cx="189866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tx1"/>
                </a:solidFill>
              </a:rPr>
              <a:t>Целобројни </a:t>
            </a:r>
            <a:r>
              <a:rPr lang="en-US" sz="1400" dirty="0" err="1" smtClean="0">
                <a:solidFill>
                  <a:schemeClr val="tx1"/>
                </a:solidFill>
              </a:rPr>
              <a:t>x,y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sr-Cyrl-RS" sz="1400" dirty="0" smtClean="0">
                <a:solidFill>
                  <a:schemeClr val="tx1"/>
                </a:solidFill>
              </a:rPr>
              <a:t>Ѕ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  <a:endCxn id="7" idx="0"/>
          </p:cNvCxnSpPr>
          <p:nvPr/>
        </p:nvCxnSpPr>
        <p:spPr>
          <a:xfrm>
            <a:off x="1311657" y="2664918"/>
            <a:ext cx="0" cy="232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>
            <a:off x="902008" y="5290548"/>
            <a:ext cx="732214" cy="318157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</a:t>
            </a:r>
            <a:endParaRPr lang="en-US" sz="1100" dirty="0"/>
          </a:p>
        </p:txBody>
      </p:sp>
      <p:cxnSp>
        <p:nvCxnSpPr>
          <p:cNvPr id="11" name="Straight Arrow Connector 10"/>
          <p:cNvCxnSpPr>
            <a:stCxn id="10" idx="2"/>
            <a:endCxn id="12" idx="0"/>
          </p:cNvCxnSpPr>
          <p:nvPr/>
        </p:nvCxnSpPr>
        <p:spPr>
          <a:xfrm>
            <a:off x="1268115" y="5608705"/>
            <a:ext cx="0" cy="340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owchart: Terminator 11"/>
          <p:cNvSpPr/>
          <p:nvPr/>
        </p:nvSpPr>
        <p:spPr>
          <a:xfrm>
            <a:off x="548035" y="5949280"/>
            <a:ext cx="1440160" cy="28666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КРАЈ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431075" y="3481441"/>
            <a:ext cx="1761163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 = x +y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7" idx="2"/>
            <a:endCxn id="20" idx="0"/>
          </p:cNvCxnSpPr>
          <p:nvPr/>
        </p:nvCxnSpPr>
        <p:spPr>
          <a:xfrm>
            <a:off x="1311657" y="3285694"/>
            <a:ext cx="0" cy="195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10" idx="0"/>
          </p:cNvCxnSpPr>
          <p:nvPr/>
        </p:nvCxnSpPr>
        <p:spPr>
          <a:xfrm flipH="1">
            <a:off x="1268115" y="3769473"/>
            <a:ext cx="43542" cy="1521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Flowchart: Terminator 43"/>
          <p:cNvSpPr/>
          <p:nvPr/>
        </p:nvSpPr>
        <p:spPr>
          <a:xfrm>
            <a:off x="5364088" y="764704"/>
            <a:ext cx="3096344" cy="50269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zbir</a:t>
            </a:r>
            <a:r>
              <a:rPr lang="sr-Cyrl-RS" sz="1100" dirty="0" smtClean="0"/>
              <a:t>(Целобројни </a:t>
            </a:r>
            <a:r>
              <a:rPr lang="en-US" sz="1100" dirty="0" err="1" smtClean="0"/>
              <a:t>prvi_sab</a:t>
            </a:r>
            <a:r>
              <a:rPr lang="en-US" sz="1100" dirty="0" smtClean="0"/>
              <a:t>,</a:t>
            </a:r>
            <a:r>
              <a:rPr lang="sr-Cyrl-RS" sz="1100" dirty="0" smtClean="0"/>
              <a:t> Целобројни</a:t>
            </a:r>
            <a:r>
              <a:rPr lang="en-US" sz="1100" dirty="0" smtClean="0"/>
              <a:t> </a:t>
            </a:r>
            <a:r>
              <a:rPr lang="en-US" sz="1100" dirty="0" err="1" smtClean="0"/>
              <a:t>drugi_sab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46" name="Straight Arrow Connector 45"/>
          <p:cNvCxnSpPr>
            <a:stCxn id="44" idx="2"/>
            <a:endCxn id="47" idx="0"/>
          </p:cNvCxnSpPr>
          <p:nvPr/>
        </p:nvCxnSpPr>
        <p:spPr>
          <a:xfrm>
            <a:off x="6912260" y="1267394"/>
            <a:ext cx="0" cy="361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075167" y="1628800"/>
            <a:ext cx="1674186" cy="316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</a:rPr>
              <a:t>Целобројни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/>
              <a:t> </a:t>
            </a:r>
            <a:r>
              <a:rPr lang="en-US" sz="1100" dirty="0" err="1" smtClean="0"/>
              <a:t>rez</a:t>
            </a:r>
            <a:r>
              <a:rPr lang="en-US" sz="1100" dirty="0" smtClean="0"/>
              <a:t>;</a:t>
            </a:r>
            <a:endParaRPr lang="en-US" sz="1100" dirty="0"/>
          </a:p>
        </p:txBody>
      </p:sp>
      <p:cxnSp>
        <p:nvCxnSpPr>
          <p:cNvPr id="49" name="Straight Arrow Connector 48"/>
          <p:cNvCxnSpPr>
            <a:stCxn id="47" idx="2"/>
            <a:endCxn id="50" idx="0"/>
          </p:cNvCxnSpPr>
          <p:nvPr/>
        </p:nvCxnSpPr>
        <p:spPr>
          <a:xfrm>
            <a:off x="6912260" y="1945521"/>
            <a:ext cx="0" cy="251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719627" y="2196866"/>
            <a:ext cx="2385265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rez</a:t>
            </a:r>
            <a:r>
              <a:rPr lang="en-US" sz="1100" dirty="0" smtClean="0"/>
              <a:t> = </a:t>
            </a:r>
            <a:r>
              <a:rPr lang="en-US" sz="1100" dirty="0" err="1" smtClean="0"/>
              <a:t>prvi_sab</a:t>
            </a:r>
            <a:r>
              <a:rPr lang="en-US" sz="1100" dirty="0" smtClean="0"/>
              <a:t> + </a:t>
            </a:r>
            <a:r>
              <a:rPr lang="en-US" sz="1100" dirty="0" err="1" smtClean="0"/>
              <a:t>drugi_sab</a:t>
            </a:r>
            <a:endParaRPr lang="en-US" sz="1100" dirty="0"/>
          </a:p>
        </p:txBody>
      </p:sp>
      <p:cxnSp>
        <p:nvCxnSpPr>
          <p:cNvPr id="56" name="Straight Arrow Connector 55"/>
          <p:cNvCxnSpPr>
            <a:stCxn id="50" idx="2"/>
          </p:cNvCxnSpPr>
          <p:nvPr/>
        </p:nvCxnSpPr>
        <p:spPr>
          <a:xfrm flipH="1">
            <a:off x="6912259" y="2556906"/>
            <a:ext cx="1" cy="340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Flowchart: Terminator 57"/>
          <p:cNvSpPr/>
          <p:nvPr/>
        </p:nvSpPr>
        <p:spPr>
          <a:xfrm>
            <a:off x="6012159" y="2900133"/>
            <a:ext cx="1800200" cy="50269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Врати</a:t>
            </a:r>
            <a:r>
              <a:rPr lang="en-US" sz="1100" dirty="0" smtClean="0"/>
              <a:t> </a:t>
            </a:r>
            <a:r>
              <a:rPr lang="en-US" sz="1100" dirty="0" err="1" smtClean="0"/>
              <a:t>rez</a:t>
            </a:r>
            <a:endParaRPr lang="en-US" sz="1100" dirty="0"/>
          </a:p>
        </p:txBody>
      </p:sp>
      <p:sp>
        <p:nvSpPr>
          <p:cNvPr id="68" name="Flowchart: Predefined Process 67"/>
          <p:cNvSpPr/>
          <p:nvPr/>
        </p:nvSpPr>
        <p:spPr>
          <a:xfrm>
            <a:off x="591577" y="3470985"/>
            <a:ext cx="1440160" cy="497580"/>
          </a:xfrm>
          <a:prstGeom prst="flowChartPredefinedProcess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z</a:t>
            </a:r>
            <a:r>
              <a:rPr lang="en-US" dirty="0" err="1" smtClean="0"/>
              <a:t>bir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0" name="Straight Arrow Connector 69"/>
          <p:cNvCxnSpPr>
            <a:stCxn id="68" idx="2"/>
            <a:endCxn id="73" idx="0"/>
          </p:cNvCxnSpPr>
          <p:nvPr/>
        </p:nvCxnSpPr>
        <p:spPr>
          <a:xfrm flipH="1">
            <a:off x="1289886" y="3968565"/>
            <a:ext cx="21771" cy="468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Flowchart: Merge 72"/>
          <p:cNvSpPr/>
          <p:nvPr/>
        </p:nvSpPr>
        <p:spPr>
          <a:xfrm>
            <a:off x="883850" y="4437439"/>
            <a:ext cx="812071" cy="431172"/>
          </a:xfrm>
          <a:prstGeom prst="flowChartMerg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83" name="Straight Arrow Connector 82"/>
          <p:cNvCxnSpPr>
            <a:stCxn id="73" idx="2"/>
            <a:endCxn id="10" idx="0"/>
          </p:cNvCxnSpPr>
          <p:nvPr/>
        </p:nvCxnSpPr>
        <p:spPr>
          <a:xfrm flipH="1">
            <a:off x="1268115" y="4868611"/>
            <a:ext cx="21771" cy="421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91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33241E-6 L -0.25486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7 0.00416 L 0.34809 0.0041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43" grpId="0" animBg="1"/>
      <p:bldP spid="43" grpId="1" animBg="1"/>
      <p:bldP spid="43" grpId="2" animBg="1"/>
      <p:bldP spid="20" grpId="0" animBg="1"/>
      <p:bldP spid="44" grpId="0" animBg="1"/>
      <p:bldP spid="47" grpId="0" animBg="1"/>
      <p:bldP spid="50" grpId="0" animBg="1"/>
      <p:bldP spid="58" grpId="0" animBg="1"/>
      <p:bldP spid="68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Потпрограми у </a:t>
            </a:r>
            <a:r>
              <a:rPr lang="en-US" dirty="0" smtClean="0"/>
              <a:t>C-</a:t>
            </a:r>
            <a:r>
              <a:rPr lang="sr-Cyrl-RS" dirty="0" smtClean="0"/>
              <a:t>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sr-Cyrl-RS" sz="1400" dirty="0" smtClean="0"/>
              <a:t>Да би могли користи</a:t>
            </a:r>
            <a:r>
              <a:rPr lang="sr-Cyrl-RS" sz="1400" dirty="0"/>
              <a:t>л</a:t>
            </a:r>
            <a:r>
              <a:rPr lang="sr-Cyrl-RS" sz="1400" dirty="0" smtClean="0"/>
              <a:t>и потпрограм, као и са променљивама, морамо га декларисати. Њих пишемо изнад </a:t>
            </a:r>
            <a:r>
              <a:rPr lang="en-US" sz="1400" dirty="0" smtClean="0"/>
              <a:t>main-a.</a:t>
            </a:r>
            <a:endParaRPr lang="sr-Cyrl-RS" sz="1400" dirty="0" smtClean="0"/>
          </a:p>
          <a:p>
            <a:r>
              <a:rPr lang="sr-Cyrl-RS" sz="1400" dirty="0" smtClean="0"/>
              <a:t>Потпрограм, односно функција се декларише тако што напишете тип података који враћа, с тим да ако не враћа ништа, пише се </a:t>
            </a:r>
            <a:r>
              <a:rPr lang="en-US" sz="1400" dirty="0" smtClean="0"/>
              <a:t>void.</a:t>
            </a:r>
            <a:r>
              <a:rPr lang="sr-Cyrl-RS" sz="1400" dirty="0"/>
              <a:t> </a:t>
            </a:r>
            <a:r>
              <a:rPr lang="sr-Cyrl-RS" sz="1400" dirty="0" smtClean="0"/>
              <a:t>Затим након типа повратне вредности, морате дати име функцији. Неки стандардни стил (Камел нотација) јесте да се име функције пише малим словима, с тим да је почетно слово сваке речи осим прве напис</a:t>
            </a:r>
            <a:r>
              <a:rPr lang="en-US" sz="1400" dirty="0" smtClean="0"/>
              <a:t>a</a:t>
            </a:r>
            <a:r>
              <a:rPr lang="sr-Cyrl-RS" sz="1400" dirty="0" smtClean="0"/>
              <a:t>но великим словом. Пример:</a:t>
            </a:r>
            <a:br>
              <a:rPr lang="sr-Cyrl-RS" sz="1400" dirty="0" smtClean="0"/>
            </a:br>
            <a:r>
              <a:rPr lang="en-US" sz="1400" dirty="0" err="1" smtClean="0"/>
              <a:t>mojaNajboljaFunkcija</a:t>
            </a:r>
            <a:r>
              <a:rPr lang="en-US" sz="1400" dirty="0" smtClean="0"/>
              <a:t>, funkcija1, </a:t>
            </a:r>
            <a:r>
              <a:rPr lang="en-US" sz="1400" dirty="0" err="1" smtClean="0"/>
              <a:t>funkcija</a:t>
            </a:r>
            <a:r>
              <a:rPr lang="en-US" sz="1400" dirty="0" smtClean="0"/>
              <a:t>, </a:t>
            </a:r>
            <a:r>
              <a:rPr lang="en-US" sz="1400" dirty="0" err="1" smtClean="0"/>
              <a:t>ovaFunkcijaCeSvastaRaditi</a:t>
            </a:r>
            <a:endParaRPr lang="sr-Cyrl-RS" sz="1400" dirty="0" smtClean="0"/>
          </a:p>
          <a:p>
            <a:r>
              <a:rPr lang="sr-Cyrl-RS" sz="1400" dirty="0"/>
              <a:t>Осим типа пов. вред. функција може а и не мора да има неке параметре који ће утицати како ће она радити. Параметри функција се пишу навођењем типа параметра и имена параметра. </a:t>
            </a:r>
            <a:br>
              <a:rPr lang="sr-Cyrl-RS" sz="1400" dirty="0"/>
            </a:br>
            <a:r>
              <a:rPr lang="sr-Cyrl-RS" sz="1400" dirty="0"/>
              <a:t>Пример једне декларације функције</a:t>
            </a:r>
            <a:r>
              <a:rPr lang="sr-Cyrl-RS" sz="1400" dirty="0" smtClean="0"/>
              <a:t>:</a:t>
            </a:r>
            <a:br>
              <a:rPr lang="sr-Cyrl-RS" sz="1400" dirty="0" smtClean="0"/>
            </a:b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mojaNajboljaFunkcija</a:t>
            </a:r>
            <a:r>
              <a:rPr lang="en-US" sz="1400" dirty="0" smtClean="0"/>
              <a:t>(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mojPrviParametar</a:t>
            </a:r>
            <a:r>
              <a:rPr lang="en-US" sz="1400" dirty="0" smtClean="0"/>
              <a:t>);</a:t>
            </a:r>
            <a:br>
              <a:rPr lang="en-US" sz="1400" dirty="0" smtClean="0"/>
            </a:br>
            <a:r>
              <a:rPr lang="en-US" sz="1400" dirty="0" smtClean="0"/>
              <a:t>double </a:t>
            </a:r>
            <a:r>
              <a:rPr lang="en-US" sz="1400" dirty="0" err="1" smtClean="0"/>
              <a:t>kolicnik</a:t>
            </a:r>
            <a:r>
              <a:rPr lang="en-US" sz="1400" dirty="0"/>
              <a:t> </a:t>
            </a:r>
            <a:r>
              <a:rPr lang="en-US" sz="1400" dirty="0" smtClean="0"/>
              <a:t>( double </a:t>
            </a:r>
            <a:r>
              <a:rPr lang="en-US" sz="1400" dirty="0" err="1" smtClean="0"/>
              <a:t>delioc</a:t>
            </a:r>
            <a:r>
              <a:rPr lang="en-US" sz="1400" dirty="0" smtClean="0"/>
              <a:t>, double </a:t>
            </a:r>
            <a:r>
              <a:rPr lang="en-US" sz="1400" dirty="0" err="1" smtClean="0"/>
              <a:t>deljenik</a:t>
            </a:r>
            <a:r>
              <a:rPr lang="en-US" sz="1400" dirty="0" smtClean="0"/>
              <a:t>);</a:t>
            </a:r>
            <a:br>
              <a:rPr lang="en-US" sz="1400" dirty="0" smtClean="0"/>
            </a:br>
            <a:r>
              <a:rPr lang="en-US" sz="1400" dirty="0" smtClean="0"/>
              <a:t>void </a:t>
            </a:r>
            <a:r>
              <a:rPr lang="en-US" sz="1400" dirty="0" err="1" smtClean="0"/>
              <a:t>nemamPovVrednost</a:t>
            </a:r>
            <a:r>
              <a:rPr lang="en-US" sz="1400" dirty="0" smtClean="0"/>
              <a:t>(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kolicina_podataka</a:t>
            </a:r>
            <a:r>
              <a:rPr lang="en-US" sz="1400" dirty="0" smtClean="0"/>
              <a:t>);</a:t>
            </a:r>
            <a:br>
              <a:rPr lang="en-US" sz="1400" dirty="0" smtClean="0"/>
            </a:br>
            <a:r>
              <a:rPr lang="en-US" sz="1400" dirty="0" smtClean="0"/>
              <a:t>void </a:t>
            </a:r>
            <a:r>
              <a:rPr lang="en-US" sz="1400" dirty="0" err="1" smtClean="0"/>
              <a:t>nemamPovVredNiParametre</a:t>
            </a:r>
            <a:r>
              <a:rPr lang="en-US" sz="1400" dirty="0" smtClean="0"/>
              <a:t>();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int</a:t>
            </a:r>
            <a:r>
              <a:rPr lang="en-US" sz="1400" dirty="0" smtClean="0"/>
              <a:t> main(){ // </a:t>
            </a:r>
            <a:r>
              <a:rPr lang="en-US" sz="1400" dirty="0" err="1" smtClean="0"/>
              <a:t>glavni</a:t>
            </a:r>
            <a:r>
              <a:rPr lang="en-US" sz="1400" dirty="0" smtClean="0"/>
              <a:t> </a:t>
            </a:r>
            <a:r>
              <a:rPr lang="en-US" sz="1400" dirty="0" err="1" smtClean="0"/>
              <a:t>potprogram</a:t>
            </a:r>
            <a:r>
              <a:rPr lang="en-US" sz="1400" dirty="0" smtClean="0"/>
              <a:t> - main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// </a:t>
            </a:r>
            <a:r>
              <a:rPr lang="en-US" sz="1400" dirty="0" err="1" smtClean="0"/>
              <a:t>kod</a:t>
            </a:r>
            <a:r>
              <a:rPr lang="en-US" sz="1400" dirty="0" smtClean="0"/>
              <a:t> </a:t>
            </a:r>
            <a:r>
              <a:rPr lang="en-US" sz="1400" dirty="0" err="1" smtClean="0"/>
              <a:t>glavnog</a:t>
            </a:r>
            <a:r>
              <a:rPr lang="en-US" sz="1400" dirty="0" smtClean="0"/>
              <a:t> </a:t>
            </a:r>
            <a:r>
              <a:rPr lang="en-US" sz="1400" dirty="0" err="1" smtClean="0"/>
              <a:t>potprograma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   }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Потпрограми у </a:t>
            </a:r>
            <a:r>
              <a:rPr lang="en-US" dirty="0" smtClean="0"/>
              <a:t>C-</a:t>
            </a:r>
            <a:r>
              <a:rPr lang="sr-Cyrl-RS" dirty="0"/>
              <a:t>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Након декларације, морамо и да дефинишемо функцију, односно потпрограм.</a:t>
            </a:r>
          </a:p>
          <a:p>
            <a:r>
              <a:rPr lang="sr-Cyrl-RS" dirty="0" smtClean="0"/>
              <a:t>Дефиниције функција пишемо испод тела главног потпрограма, испод </a:t>
            </a:r>
            <a:r>
              <a:rPr lang="en-US" dirty="0" smtClean="0"/>
              <a:t>main-a.</a:t>
            </a:r>
          </a:p>
          <a:p>
            <a:pPr lvl="1"/>
            <a:r>
              <a:rPr lang="sr-Cyrl-RS" dirty="0" smtClean="0"/>
              <a:t>Дефиниција потпрограма говори шта ће потпрограм радити.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sr-Latn-RS" sz="1800" dirty="0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mojaFunkcija</a:t>
            </a:r>
            <a:r>
              <a:rPr lang="en-US" sz="1800" dirty="0" smtClean="0"/>
              <a:t>(</a:t>
            </a:r>
            <a:r>
              <a:rPr lang="en-US" sz="1800" dirty="0" err="1" smtClean="0"/>
              <a:t>int</a:t>
            </a:r>
            <a:r>
              <a:rPr lang="en-US" sz="1800" dirty="0" smtClean="0"/>
              <a:t> par1, </a:t>
            </a:r>
            <a:r>
              <a:rPr lang="en-US" sz="1800" dirty="0" err="1" smtClean="0"/>
              <a:t>int</a:t>
            </a:r>
            <a:r>
              <a:rPr lang="en-US" sz="1800" dirty="0" smtClean="0"/>
              <a:t> par2);</a:t>
            </a:r>
          </a:p>
          <a:p>
            <a:pPr marL="640080" lvl="2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main(){</a:t>
            </a:r>
          </a:p>
          <a:p>
            <a:pPr marL="640080" lvl="2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rezultatMojeFunkcije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//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endParaRPr lang="en-US" dirty="0" smtClean="0"/>
          </a:p>
          <a:p>
            <a:pPr marL="640080" lvl="2" indent="0">
              <a:buNone/>
            </a:pPr>
            <a:r>
              <a:rPr lang="en-US" dirty="0"/>
              <a:t> </a:t>
            </a:r>
            <a:r>
              <a:rPr lang="en-US" dirty="0" smtClean="0"/>
              <a:t>   // </a:t>
            </a:r>
            <a:r>
              <a:rPr lang="en-US" dirty="0" err="1" smtClean="0"/>
              <a:t>poziv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deklarisao</a:t>
            </a:r>
            <a:r>
              <a:rPr lang="en-US" dirty="0" smtClean="0"/>
              <a:t> i </a:t>
            </a:r>
            <a:r>
              <a:rPr lang="en-US" dirty="0" err="1" smtClean="0"/>
              <a:t>definisao</a:t>
            </a:r>
            <a:endParaRPr lang="en-US" dirty="0" smtClean="0"/>
          </a:p>
          <a:p>
            <a:pPr marL="640080" lvl="2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rezultatMojeFunkcije</a:t>
            </a:r>
            <a:r>
              <a:rPr lang="en-US" dirty="0" smtClean="0"/>
              <a:t> = </a:t>
            </a:r>
            <a:r>
              <a:rPr lang="en-US" dirty="0" err="1" smtClean="0"/>
              <a:t>mojaFunkcija</a:t>
            </a:r>
            <a:r>
              <a:rPr lang="en-US" dirty="0" smtClean="0"/>
              <a:t>(42, 1337);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r>
              <a:rPr lang="sr-Latn-RS" dirty="0"/>
              <a:t>int</a:t>
            </a:r>
            <a:r>
              <a:rPr lang="en-US" dirty="0"/>
              <a:t> </a:t>
            </a:r>
            <a:r>
              <a:rPr lang="en-US" dirty="0" err="1"/>
              <a:t>mojaFunkcija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par1, </a:t>
            </a:r>
            <a:r>
              <a:rPr lang="en-US" dirty="0" err="1"/>
              <a:t>int</a:t>
            </a:r>
            <a:r>
              <a:rPr lang="en-US" dirty="0"/>
              <a:t> par2</a:t>
            </a:r>
            <a:r>
              <a:rPr lang="en-US" dirty="0" smtClean="0"/>
              <a:t>){</a:t>
            </a:r>
          </a:p>
          <a:p>
            <a:pPr marL="640080" lvl="2" indent="0">
              <a:buNone/>
            </a:pPr>
            <a:r>
              <a:rPr lang="en-US" dirty="0" smtClean="0"/>
              <a:t>   //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r>
              <a:rPr lang="en-US" dirty="0" smtClean="0"/>
              <a:t> </a:t>
            </a:r>
            <a:r>
              <a:rPr lang="en-US" dirty="0" err="1" smtClean="0"/>
              <a:t>izvrsava</a:t>
            </a:r>
            <a:endParaRPr lang="en-US" dirty="0" smtClean="0"/>
          </a:p>
          <a:p>
            <a:pPr marL="640080" lvl="2" indent="0">
              <a:buNone/>
            </a:pPr>
            <a:r>
              <a:rPr lang="en-US" dirty="0"/>
              <a:t> </a:t>
            </a:r>
            <a:r>
              <a:rPr lang="en-US" dirty="0" smtClean="0"/>
              <a:t>  return </a:t>
            </a:r>
            <a:r>
              <a:rPr lang="en-US" dirty="0" err="1" smtClean="0"/>
              <a:t>konacni_rezultat</a:t>
            </a:r>
            <a:r>
              <a:rPr lang="en-US" dirty="0" smtClean="0"/>
              <a:t>;</a:t>
            </a:r>
          </a:p>
          <a:p>
            <a:pPr marL="640080" lvl="2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endParaRPr lang="sr-Cyrl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Позив функције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Cyrl-RS" dirty="0" smtClean="0"/>
              <a:t>Функција, ако је претходно декларисана и дефинисана, може се употребити.</a:t>
            </a:r>
          </a:p>
          <a:p>
            <a:r>
              <a:rPr lang="sr-Cyrl-RS" dirty="0" smtClean="0"/>
              <a:t>Употреба функције се назива ПОЗИВ функције.</a:t>
            </a:r>
          </a:p>
          <a:p>
            <a:r>
              <a:rPr lang="sr-Cyrl-RS" dirty="0" smtClean="0"/>
              <a:t>При позиву, треба написати име функције и навести унутар заграда вредности за параметре функције ( ако их функција уопште има).</a:t>
            </a:r>
          </a:p>
          <a:p>
            <a:r>
              <a:rPr lang="sr-Cyrl-RS" dirty="0" smtClean="0"/>
              <a:t>Вредности наведене унутар заграда при позиву функције се копирају у параметре функције.</a:t>
            </a:r>
          </a:p>
          <a:p>
            <a:r>
              <a:rPr lang="sr-Cyrl-RS" b="1" dirty="0" smtClean="0"/>
              <a:t>МИ ДОБИЈАМО КОПИЈЕ ВРЕДНОСТИ, НЕ ДОБИЈАМО ДИРЕКТАН ПРИСТУП ПРОМЕНЉИВАМА ИЗ ГЛАВНОГ ПОТПРОГРАМА.</a:t>
            </a:r>
          </a:p>
          <a:p>
            <a:r>
              <a:rPr lang="sr-Cyrl-RS" dirty="0" smtClean="0"/>
              <a:t>Примери позива функција:</a:t>
            </a:r>
            <a:br>
              <a:rPr lang="sr-Cyrl-RS" dirty="0" smtClean="0"/>
            </a:br>
            <a:endParaRPr lang="sr-Cyrl-RS" dirty="0"/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mojaFunkcija</a:t>
            </a:r>
            <a:r>
              <a:rPr lang="en-US" dirty="0" smtClean="0"/>
              <a:t>(200,400,y, i, n);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x  =  </a:t>
            </a:r>
            <a:r>
              <a:rPr lang="en-US" dirty="0" err="1" smtClean="0"/>
              <a:t>mojaDrugaFunkcija</a:t>
            </a:r>
            <a:r>
              <a:rPr lang="en-US" dirty="0" smtClean="0"/>
              <a:t>(-982, k); // </a:t>
            </a:r>
            <a:r>
              <a:rPr lang="en-US" sz="1700" dirty="0" smtClean="0"/>
              <a:t>PREUZIMANJE POV. VREDNOSTI</a:t>
            </a:r>
            <a:br>
              <a:rPr lang="en-US" sz="1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err="1" smtClean="0"/>
              <a:t>printf</a:t>
            </a:r>
            <a:r>
              <a:rPr lang="en-US" dirty="0" smtClean="0"/>
              <a:t>(“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ispis</a:t>
            </a:r>
            <a:r>
              <a:rPr lang="en-US" dirty="0" smtClean="0"/>
              <a:t> – PARAMETAR!!! “);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err="1" smtClean="0"/>
              <a:t>scanf</a:t>
            </a:r>
            <a:r>
              <a:rPr lang="en-US" dirty="0" smtClean="0"/>
              <a:t>(“%d”, &amp;x); //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parametra</a:t>
            </a:r>
            <a:r>
              <a:rPr lang="en-US" dirty="0" smtClean="0"/>
              <a:t> , </a:t>
            </a:r>
            <a:r>
              <a:rPr lang="en-US" dirty="0" err="1" smtClean="0"/>
              <a:t>sta</a:t>
            </a:r>
            <a:r>
              <a:rPr lang="en-US" dirty="0" smtClean="0"/>
              <a:t> se </a:t>
            </a:r>
            <a:r>
              <a:rPr lang="en-US" dirty="0" err="1" smtClean="0"/>
              <a:t>unosi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en-US" dirty="0" err="1" smtClean="0"/>
              <a:t>gde</a:t>
            </a:r>
            <a:r>
              <a:rPr lang="en-US" dirty="0" smtClean="0"/>
              <a:t> je to u 					//</a:t>
            </a:r>
            <a:r>
              <a:rPr lang="en-US" dirty="0" err="1" smtClean="0"/>
              <a:t>memoriji</a:t>
            </a:r>
            <a:endParaRPr lang="sr-Cyrl-RS" dirty="0" smtClean="0"/>
          </a:p>
          <a:p>
            <a:pPr marL="0" indent="0">
              <a:buNone/>
            </a:pPr>
            <a:r>
              <a:rPr lang="en-US" dirty="0" smtClean="0"/>
              <a:t>          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/>
              <a:t>-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 1: функција за израчунавање збира 2 броја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591577" y="1802188"/>
            <a:ext cx="1440160" cy="28666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ПОЧЕТАК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8" idx="2"/>
            <a:endCxn id="11" idx="0"/>
          </p:cNvCxnSpPr>
          <p:nvPr/>
        </p:nvCxnSpPr>
        <p:spPr>
          <a:xfrm>
            <a:off x="1311657" y="208885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lowchart: Manual Operation 9"/>
          <p:cNvSpPr/>
          <p:nvPr/>
        </p:nvSpPr>
        <p:spPr>
          <a:xfrm>
            <a:off x="915240" y="2896992"/>
            <a:ext cx="792834" cy="388702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x,y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62324" y="2304878"/>
            <a:ext cx="189866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tx1"/>
                </a:solidFill>
              </a:rPr>
              <a:t>Целобројни </a:t>
            </a:r>
            <a:r>
              <a:rPr lang="en-US" sz="1400" dirty="0" err="1" smtClean="0">
                <a:solidFill>
                  <a:schemeClr val="tx1"/>
                </a:solidFill>
              </a:rPr>
              <a:t>x,y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sr-Cyrl-RS" sz="1400" dirty="0" smtClean="0">
                <a:solidFill>
                  <a:schemeClr val="tx1"/>
                </a:solidFill>
              </a:rPr>
              <a:t>Ѕ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1" idx="2"/>
            <a:endCxn id="10" idx="0"/>
          </p:cNvCxnSpPr>
          <p:nvPr/>
        </p:nvCxnSpPr>
        <p:spPr>
          <a:xfrm>
            <a:off x="1311657" y="2664918"/>
            <a:ext cx="0" cy="232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rapezoid 12"/>
          <p:cNvSpPr/>
          <p:nvPr/>
        </p:nvSpPr>
        <p:spPr>
          <a:xfrm>
            <a:off x="902008" y="5290548"/>
            <a:ext cx="732214" cy="318157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</a:t>
            </a:r>
            <a:endParaRPr lang="en-US" sz="1100" dirty="0"/>
          </a:p>
        </p:txBody>
      </p:sp>
      <p:cxnSp>
        <p:nvCxnSpPr>
          <p:cNvPr id="14" name="Straight Arrow Connector 13"/>
          <p:cNvCxnSpPr>
            <a:stCxn id="13" idx="2"/>
            <a:endCxn id="15" idx="0"/>
          </p:cNvCxnSpPr>
          <p:nvPr/>
        </p:nvCxnSpPr>
        <p:spPr>
          <a:xfrm>
            <a:off x="1268115" y="5608705"/>
            <a:ext cx="0" cy="340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lowchart: Terminator 14"/>
          <p:cNvSpPr/>
          <p:nvPr/>
        </p:nvSpPr>
        <p:spPr>
          <a:xfrm>
            <a:off x="548035" y="5949280"/>
            <a:ext cx="1440160" cy="28666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КРАЈ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0" idx="2"/>
          </p:cNvCxnSpPr>
          <p:nvPr/>
        </p:nvCxnSpPr>
        <p:spPr>
          <a:xfrm>
            <a:off x="1311657" y="3285694"/>
            <a:ext cx="0" cy="195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0"/>
          </p:cNvCxnSpPr>
          <p:nvPr/>
        </p:nvCxnSpPr>
        <p:spPr>
          <a:xfrm flipH="1">
            <a:off x="1268115" y="3769473"/>
            <a:ext cx="43542" cy="1521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lowchart: Terminator 18"/>
          <p:cNvSpPr/>
          <p:nvPr/>
        </p:nvSpPr>
        <p:spPr>
          <a:xfrm>
            <a:off x="3424373" y="949052"/>
            <a:ext cx="3096344" cy="502690"/>
          </a:xfrm>
          <a:prstGeom prst="flowChartTerminator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zbir</a:t>
            </a:r>
            <a:r>
              <a:rPr lang="sr-Cyrl-RS" sz="1100" dirty="0" smtClean="0">
                <a:solidFill>
                  <a:schemeClr val="tx1"/>
                </a:solidFill>
              </a:rPr>
              <a:t>(Целобројни </a:t>
            </a:r>
            <a:r>
              <a:rPr lang="en-US" sz="1100" dirty="0" err="1" smtClean="0">
                <a:solidFill>
                  <a:schemeClr val="tx1"/>
                </a:solidFill>
              </a:rPr>
              <a:t>prvi_sab</a:t>
            </a:r>
            <a:r>
              <a:rPr lang="en-US" sz="1100" dirty="0" smtClean="0">
                <a:solidFill>
                  <a:schemeClr val="tx1"/>
                </a:solidFill>
              </a:rPr>
              <a:t>,</a:t>
            </a:r>
            <a:r>
              <a:rPr lang="sr-Cyrl-RS" sz="1100" dirty="0" smtClean="0">
                <a:solidFill>
                  <a:schemeClr val="tx1"/>
                </a:solidFill>
              </a:rPr>
              <a:t> Целобројни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drugi_sab</a:t>
            </a:r>
            <a:r>
              <a:rPr lang="en-US" sz="1100" dirty="0" smtClean="0">
                <a:solidFill>
                  <a:schemeClr val="tx1"/>
                </a:solidFill>
              </a:rPr>
              <a:t>)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9" idx="2"/>
            <a:endCxn id="21" idx="0"/>
          </p:cNvCxnSpPr>
          <p:nvPr/>
        </p:nvCxnSpPr>
        <p:spPr>
          <a:xfrm flipH="1">
            <a:off x="4972544" y="1451742"/>
            <a:ext cx="1" cy="161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135451" y="1613148"/>
            <a:ext cx="1674186" cy="316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</a:rPr>
              <a:t>Целобројни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/>
              <a:t> </a:t>
            </a:r>
            <a:r>
              <a:rPr lang="en-US" sz="1100" dirty="0" err="1" smtClean="0"/>
              <a:t>rez</a:t>
            </a:r>
            <a:r>
              <a:rPr lang="en-US" sz="1100" dirty="0" smtClean="0"/>
              <a:t>;</a:t>
            </a:r>
            <a:endParaRPr lang="en-US" sz="1100" dirty="0"/>
          </a:p>
        </p:txBody>
      </p:sp>
      <p:cxnSp>
        <p:nvCxnSpPr>
          <p:cNvPr id="22" name="Straight Arrow Connector 21"/>
          <p:cNvCxnSpPr>
            <a:stCxn id="21" idx="2"/>
            <a:endCxn id="23" idx="0"/>
          </p:cNvCxnSpPr>
          <p:nvPr/>
        </p:nvCxnSpPr>
        <p:spPr>
          <a:xfrm>
            <a:off x="4972544" y="1929869"/>
            <a:ext cx="1" cy="158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79912" y="2088854"/>
            <a:ext cx="2385265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rez</a:t>
            </a:r>
            <a:r>
              <a:rPr lang="en-US" sz="1100" dirty="0" smtClean="0"/>
              <a:t> = </a:t>
            </a:r>
            <a:r>
              <a:rPr lang="en-US" sz="1100" dirty="0" err="1" smtClean="0"/>
              <a:t>prvi_sab</a:t>
            </a:r>
            <a:r>
              <a:rPr lang="en-US" sz="1100" dirty="0" smtClean="0"/>
              <a:t> + </a:t>
            </a:r>
            <a:r>
              <a:rPr lang="en-US" sz="1100" dirty="0" err="1" smtClean="0"/>
              <a:t>drugi_sab</a:t>
            </a:r>
            <a:endParaRPr lang="en-US" sz="1100" dirty="0"/>
          </a:p>
        </p:txBody>
      </p:sp>
      <p:cxnSp>
        <p:nvCxnSpPr>
          <p:cNvPr id="24" name="Straight Arrow Connector 23"/>
          <p:cNvCxnSpPr>
            <a:stCxn id="23" idx="2"/>
            <a:endCxn id="25" idx="0"/>
          </p:cNvCxnSpPr>
          <p:nvPr/>
        </p:nvCxnSpPr>
        <p:spPr>
          <a:xfrm>
            <a:off x="4972545" y="2448894"/>
            <a:ext cx="0" cy="196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lowchart: Terminator 24"/>
          <p:cNvSpPr/>
          <p:nvPr/>
        </p:nvSpPr>
        <p:spPr>
          <a:xfrm>
            <a:off x="4072445" y="2645647"/>
            <a:ext cx="1800200" cy="50269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Врати</a:t>
            </a:r>
            <a:r>
              <a:rPr lang="en-US" sz="1100" dirty="0" smtClean="0"/>
              <a:t> </a:t>
            </a:r>
            <a:r>
              <a:rPr lang="en-US" sz="1100" dirty="0" err="1" smtClean="0"/>
              <a:t>rez</a:t>
            </a:r>
            <a:endParaRPr lang="en-US" sz="1100" dirty="0"/>
          </a:p>
        </p:txBody>
      </p:sp>
      <p:sp>
        <p:nvSpPr>
          <p:cNvPr id="26" name="Flowchart: Predefined Process 25"/>
          <p:cNvSpPr/>
          <p:nvPr/>
        </p:nvSpPr>
        <p:spPr>
          <a:xfrm>
            <a:off x="591577" y="3470985"/>
            <a:ext cx="1440160" cy="497580"/>
          </a:xfrm>
          <a:prstGeom prst="flowChartPredefinedProcess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z</a:t>
            </a:r>
            <a:r>
              <a:rPr lang="en-US" dirty="0" err="1" smtClean="0"/>
              <a:t>bir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2"/>
            <a:endCxn id="28" idx="0"/>
          </p:cNvCxnSpPr>
          <p:nvPr/>
        </p:nvCxnSpPr>
        <p:spPr>
          <a:xfrm flipH="1">
            <a:off x="1289886" y="3968565"/>
            <a:ext cx="21771" cy="468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lowchart: Merge 27"/>
          <p:cNvSpPr/>
          <p:nvPr/>
        </p:nvSpPr>
        <p:spPr>
          <a:xfrm>
            <a:off x="883850" y="4437439"/>
            <a:ext cx="812071" cy="431172"/>
          </a:xfrm>
          <a:prstGeom prst="flowChartMerg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2"/>
            <a:endCxn id="13" idx="0"/>
          </p:cNvCxnSpPr>
          <p:nvPr/>
        </p:nvCxnSpPr>
        <p:spPr>
          <a:xfrm flipH="1">
            <a:off x="1268115" y="4868611"/>
            <a:ext cx="21771" cy="421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64" y="3285694"/>
            <a:ext cx="3969125" cy="353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707904" y="3285694"/>
            <a:ext cx="38164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24328" y="3285694"/>
            <a:ext cx="0" cy="1957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 flipH="1">
            <a:off x="3707904" y="3481441"/>
            <a:ext cx="38164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7" name="Straight Connector 1026"/>
          <p:cNvCxnSpPr/>
          <p:nvPr/>
        </p:nvCxnSpPr>
        <p:spPr>
          <a:xfrm flipV="1">
            <a:off x="3707904" y="3285694"/>
            <a:ext cx="0" cy="1852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1" name="TextBox 1030"/>
          <p:cNvSpPr txBox="1"/>
          <p:nvPr/>
        </p:nvSpPr>
        <p:spPr>
          <a:xfrm>
            <a:off x="5334210" y="3550788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>
                <a:solidFill>
                  <a:srgbClr val="FF0000"/>
                </a:solidFill>
              </a:rPr>
              <a:t>ДЕКЛАРАЦИЈЕ ФУНКЦИЈЕ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901425" y="5345110"/>
            <a:ext cx="171469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11585" y="5345110"/>
            <a:ext cx="0" cy="19574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901425" y="5540857"/>
            <a:ext cx="171469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901425" y="5345110"/>
            <a:ext cx="0" cy="1852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621479" y="5969557"/>
            <a:ext cx="381642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37903" y="5969557"/>
            <a:ext cx="0" cy="8481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621480" y="6817660"/>
            <a:ext cx="381642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621479" y="5969558"/>
            <a:ext cx="0" cy="84810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6" name="TextBox 1035"/>
          <p:cNvSpPr txBox="1"/>
          <p:nvPr/>
        </p:nvSpPr>
        <p:spPr>
          <a:xfrm>
            <a:off x="5076056" y="6509883"/>
            <a:ext cx="2754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>
                <a:solidFill>
                  <a:schemeClr val="accent1"/>
                </a:solidFill>
              </a:rPr>
              <a:t>ДЕФИНИЦИЈА ФУНКЦИЈЕ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9875" y="5376512"/>
            <a:ext cx="202811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r-Cyrl-RS" sz="1400" dirty="0" smtClean="0">
                <a:solidFill>
                  <a:srgbClr val="00B050"/>
                </a:solidFill>
              </a:rPr>
              <a:t>ПОЗИВ ФУНКЦИЈЕ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Пример1: функција за израчунавање збира 2 броја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828800"/>
            <a:ext cx="64293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2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8603"/>
            <a:ext cx="7467600" cy="1143000"/>
          </a:xfrm>
        </p:spPr>
        <p:txBody>
          <a:bodyPr/>
          <a:lstStyle/>
          <a:p>
            <a:r>
              <a:rPr lang="sr-Cyrl-RS" dirty="0" smtClean="0"/>
              <a:t>Пример 2: испис н пута неког текста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1038293" y="1792611"/>
            <a:ext cx="1440160" cy="28666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ПОЧЕТАК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5" idx="2"/>
            <a:endCxn id="8" idx="0"/>
          </p:cNvCxnSpPr>
          <p:nvPr/>
        </p:nvCxnSpPr>
        <p:spPr>
          <a:xfrm>
            <a:off x="1758373" y="2079277"/>
            <a:ext cx="0" cy="239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09040" y="2318373"/>
            <a:ext cx="189866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tx1"/>
                </a:solidFill>
              </a:rPr>
              <a:t>Целобројни </a:t>
            </a:r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sr-Cyrl-RS" sz="1400" dirty="0" smtClean="0">
                <a:solidFill>
                  <a:schemeClr val="tx1"/>
                </a:solidFill>
              </a:rPr>
              <a:t>,</a:t>
            </a:r>
            <a:r>
              <a:rPr lang="en-US" sz="1400" dirty="0">
                <a:solidFill>
                  <a:schemeClr val="tx1"/>
                </a:solidFill>
              </a:rPr>
              <a:t>n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  <a:endCxn id="29" idx="0"/>
          </p:cNvCxnSpPr>
          <p:nvPr/>
        </p:nvCxnSpPr>
        <p:spPr>
          <a:xfrm>
            <a:off x="1758373" y="2678413"/>
            <a:ext cx="0" cy="16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33066" y="1760796"/>
            <a:ext cx="807" cy="258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lowchart: Manual Operation 28"/>
          <p:cNvSpPr/>
          <p:nvPr/>
        </p:nvSpPr>
        <p:spPr>
          <a:xfrm>
            <a:off x="1357333" y="2844430"/>
            <a:ext cx="802080" cy="408976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cxnSp>
        <p:nvCxnSpPr>
          <p:cNvPr id="35" name="Straight Arrow Connector 34"/>
          <p:cNvCxnSpPr>
            <a:stCxn id="29" idx="2"/>
            <a:endCxn id="36" idx="0"/>
          </p:cNvCxnSpPr>
          <p:nvPr/>
        </p:nvCxnSpPr>
        <p:spPr>
          <a:xfrm flipH="1">
            <a:off x="1753991" y="3253406"/>
            <a:ext cx="4382" cy="250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lowchart: Process 35"/>
          <p:cNvSpPr/>
          <p:nvPr/>
        </p:nvSpPr>
        <p:spPr>
          <a:xfrm>
            <a:off x="1147435" y="3504022"/>
            <a:ext cx="1213111" cy="36004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i=0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6" idx="2"/>
            <a:endCxn id="41" idx="0"/>
          </p:cNvCxnSpPr>
          <p:nvPr/>
        </p:nvCxnSpPr>
        <p:spPr>
          <a:xfrm>
            <a:off x="1753991" y="3864062"/>
            <a:ext cx="9530" cy="197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Flowchart: Decision 40"/>
          <p:cNvSpPr/>
          <p:nvPr/>
        </p:nvSpPr>
        <p:spPr>
          <a:xfrm>
            <a:off x="1118826" y="4061935"/>
            <a:ext cx="1289390" cy="864096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i&lt;n</a:t>
            </a:r>
            <a:endParaRPr lang="en-US" sz="1600" dirty="0"/>
          </a:p>
        </p:txBody>
      </p:sp>
      <p:cxnSp>
        <p:nvCxnSpPr>
          <p:cNvPr id="44" name="Straight Arrow Connector 43"/>
          <p:cNvCxnSpPr>
            <a:stCxn id="41" idx="1"/>
          </p:cNvCxnSpPr>
          <p:nvPr/>
        </p:nvCxnSpPr>
        <p:spPr>
          <a:xfrm flipH="1">
            <a:off x="698236" y="4493983"/>
            <a:ext cx="4205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1" idx="2"/>
            <a:endCxn id="47" idx="0"/>
          </p:cNvCxnSpPr>
          <p:nvPr/>
        </p:nvCxnSpPr>
        <p:spPr>
          <a:xfrm flipH="1">
            <a:off x="1758372" y="4926031"/>
            <a:ext cx="5149" cy="509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rapezoid 46"/>
          <p:cNvSpPr/>
          <p:nvPr/>
        </p:nvSpPr>
        <p:spPr>
          <a:xfrm>
            <a:off x="1266177" y="5435647"/>
            <a:ext cx="984389" cy="576064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“</a:t>
            </a:r>
            <a:r>
              <a:rPr lang="en-US" sz="1100" dirty="0" err="1" smtClean="0"/>
              <a:t>neki</a:t>
            </a:r>
            <a:r>
              <a:rPr lang="en-US" sz="1100" dirty="0" smtClean="0"/>
              <a:t> </a:t>
            </a:r>
            <a:r>
              <a:rPr lang="en-US" sz="1100" dirty="0" err="1" smtClean="0"/>
              <a:t>tekst</a:t>
            </a:r>
            <a:r>
              <a:rPr lang="en-US" sz="1100" dirty="0" smtClean="0"/>
              <a:t>”</a:t>
            </a:r>
            <a:endParaRPr lang="en-US" sz="1100" dirty="0"/>
          </a:p>
        </p:txBody>
      </p:sp>
      <p:cxnSp>
        <p:nvCxnSpPr>
          <p:cNvPr id="53" name="Straight Arrow Connector 52"/>
          <p:cNvCxnSpPr>
            <a:stCxn id="47" idx="2"/>
          </p:cNvCxnSpPr>
          <p:nvPr/>
        </p:nvCxnSpPr>
        <p:spPr>
          <a:xfrm>
            <a:off x="1758372" y="6011711"/>
            <a:ext cx="5149" cy="209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763521" y="6221259"/>
            <a:ext cx="8789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642452" y="5075607"/>
            <a:ext cx="0" cy="1145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Flowchart: Process 57"/>
          <p:cNvSpPr/>
          <p:nvPr/>
        </p:nvSpPr>
        <p:spPr>
          <a:xfrm>
            <a:off x="2251662" y="4794613"/>
            <a:ext cx="781580" cy="28803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i=i+1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8" idx="0"/>
          </p:cNvCxnSpPr>
          <p:nvPr/>
        </p:nvCxnSpPr>
        <p:spPr>
          <a:xfrm flipV="1">
            <a:off x="2642452" y="4493983"/>
            <a:ext cx="0" cy="300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41" idx="3"/>
          </p:cNvCxnSpPr>
          <p:nvPr/>
        </p:nvCxnSpPr>
        <p:spPr>
          <a:xfrm flipH="1">
            <a:off x="2408216" y="4493983"/>
            <a:ext cx="2342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188056" y="48115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10800000">
            <a:off x="739254" y="405235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68" name="Straight Arrow Connector 67"/>
          <p:cNvCxnSpPr>
            <a:endCxn id="69" idx="0"/>
          </p:cNvCxnSpPr>
          <p:nvPr/>
        </p:nvCxnSpPr>
        <p:spPr>
          <a:xfrm>
            <a:off x="698236" y="4493983"/>
            <a:ext cx="0" cy="1622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Flowchart: Terminator 68"/>
          <p:cNvSpPr/>
          <p:nvPr/>
        </p:nvSpPr>
        <p:spPr>
          <a:xfrm>
            <a:off x="229968" y="6116485"/>
            <a:ext cx="936536" cy="376093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КРАЈ</a:t>
            </a:r>
            <a:endParaRPr lang="en-US" dirty="0"/>
          </a:p>
        </p:txBody>
      </p:sp>
      <p:sp>
        <p:nvSpPr>
          <p:cNvPr id="72" name="Flowchart: Terminator 71"/>
          <p:cNvSpPr/>
          <p:nvPr/>
        </p:nvSpPr>
        <p:spPr>
          <a:xfrm>
            <a:off x="4931233" y="1464731"/>
            <a:ext cx="2304256" cy="355431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i</a:t>
            </a:r>
            <a:r>
              <a:rPr lang="en-US" sz="1100" dirty="0" err="1" smtClean="0"/>
              <a:t>spis</a:t>
            </a:r>
            <a:r>
              <a:rPr lang="en-US" sz="1100" dirty="0" smtClean="0"/>
              <a:t>(</a:t>
            </a:r>
            <a:r>
              <a:rPr lang="sr-Cyrl-RS" sz="1100" dirty="0" smtClean="0"/>
              <a:t>Целобројни </a:t>
            </a:r>
            <a:r>
              <a:rPr lang="en-US" sz="1100" dirty="0" smtClean="0"/>
              <a:t>n);</a:t>
            </a:r>
            <a:endParaRPr lang="en-US" sz="1100" dirty="0"/>
          </a:p>
        </p:txBody>
      </p:sp>
      <p:sp>
        <p:nvSpPr>
          <p:cNvPr id="73" name="Rectangle 72"/>
          <p:cNvSpPr/>
          <p:nvPr/>
        </p:nvSpPr>
        <p:spPr>
          <a:xfrm>
            <a:off x="5142346" y="2018805"/>
            <a:ext cx="189866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tx1"/>
                </a:solidFill>
              </a:rPr>
              <a:t>Целобројни </a:t>
            </a:r>
            <a:r>
              <a:rPr lang="en-US" sz="1400" dirty="0" smtClean="0">
                <a:solidFill>
                  <a:schemeClr val="tx1"/>
                </a:solidFill>
              </a:rPr>
              <a:t>i;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4" name="Straight Arrow Connector 73"/>
          <p:cNvCxnSpPr>
            <a:endCxn id="75" idx="0"/>
          </p:cNvCxnSpPr>
          <p:nvPr/>
        </p:nvCxnSpPr>
        <p:spPr>
          <a:xfrm>
            <a:off x="6127918" y="2388574"/>
            <a:ext cx="0" cy="250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Flowchart: Process 74"/>
          <p:cNvSpPr/>
          <p:nvPr/>
        </p:nvSpPr>
        <p:spPr>
          <a:xfrm>
            <a:off x="5521362" y="2639190"/>
            <a:ext cx="1213111" cy="36004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i=0</a:t>
            </a:r>
            <a:endParaRPr lang="en-US" dirty="0"/>
          </a:p>
        </p:txBody>
      </p:sp>
      <p:cxnSp>
        <p:nvCxnSpPr>
          <p:cNvPr id="76" name="Straight Arrow Connector 75"/>
          <p:cNvCxnSpPr>
            <a:stCxn id="75" idx="2"/>
            <a:endCxn id="77" idx="0"/>
          </p:cNvCxnSpPr>
          <p:nvPr/>
        </p:nvCxnSpPr>
        <p:spPr>
          <a:xfrm>
            <a:off x="6127918" y="2999230"/>
            <a:ext cx="5148" cy="197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Flowchart: Decision 76"/>
          <p:cNvSpPr/>
          <p:nvPr/>
        </p:nvSpPr>
        <p:spPr>
          <a:xfrm>
            <a:off x="5488371" y="3197103"/>
            <a:ext cx="1289390" cy="864096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i&lt;n</a:t>
            </a:r>
            <a:endParaRPr lang="en-US" sz="1600" dirty="0"/>
          </a:p>
        </p:txBody>
      </p:sp>
      <p:cxnSp>
        <p:nvCxnSpPr>
          <p:cNvPr id="78" name="Straight Arrow Connector 77"/>
          <p:cNvCxnSpPr>
            <a:stCxn id="77" idx="1"/>
          </p:cNvCxnSpPr>
          <p:nvPr/>
        </p:nvCxnSpPr>
        <p:spPr>
          <a:xfrm flipH="1">
            <a:off x="5067781" y="3629151"/>
            <a:ext cx="4205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7" idx="2"/>
            <a:endCxn id="80" idx="0"/>
          </p:cNvCxnSpPr>
          <p:nvPr/>
        </p:nvCxnSpPr>
        <p:spPr>
          <a:xfrm flipH="1">
            <a:off x="6127917" y="4061199"/>
            <a:ext cx="5149" cy="509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rapezoid 79"/>
          <p:cNvSpPr/>
          <p:nvPr/>
        </p:nvSpPr>
        <p:spPr>
          <a:xfrm>
            <a:off x="5635722" y="4570815"/>
            <a:ext cx="984389" cy="576064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“</a:t>
            </a:r>
            <a:r>
              <a:rPr lang="en-US" sz="1100" dirty="0" err="1" smtClean="0"/>
              <a:t>neki</a:t>
            </a:r>
            <a:r>
              <a:rPr lang="en-US" sz="1100" dirty="0" smtClean="0"/>
              <a:t> </a:t>
            </a:r>
            <a:r>
              <a:rPr lang="en-US" sz="1100" dirty="0" err="1" smtClean="0"/>
              <a:t>tekst</a:t>
            </a:r>
            <a:r>
              <a:rPr lang="en-US" sz="1100" dirty="0" smtClean="0"/>
              <a:t>”</a:t>
            </a:r>
            <a:endParaRPr lang="en-US" sz="1100" dirty="0"/>
          </a:p>
        </p:txBody>
      </p:sp>
      <p:cxnSp>
        <p:nvCxnSpPr>
          <p:cNvPr id="81" name="Straight Arrow Connector 80"/>
          <p:cNvCxnSpPr>
            <a:stCxn id="80" idx="2"/>
          </p:cNvCxnSpPr>
          <p:nvPr/>
        </p:nvCxnSpPr>
        <p:spPr>
          <a:xfrm>
            <a:off x="6127917" y="5146879"/>
            <a:ext cx="5149" cy="209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133066" y="5356427"/>
            <a:ext cx="8789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011997" y="4210775"/>
            <a:ext cx="0" cy="1145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Flowchart: Process 83"/>
          <p:cNvSpPr/>
          <p:nvPr/>
        </p:nvSpPr>
        <p:spPr>
          <a:xfrm>
            <a:off x="6621207" y="3929781"/>
            <a:ext cx="781580" cy="28803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i=i+1</a:t>
            </a:r>
            <a:endParaRPr lang="en-US" dirty="0"/>
          </a:p>
        </p:txBody>
      </p:sp>
      <p:cxnSp>
        <p:nvCxnSpPr>
          <p:cNvPr id="85" name="Straight Arrow Connector 84"/>
          <p:cNvCxnSpPr>
            <a:stCxn id="84" idx="0"/>
          </p:cNvCxnSpPr>
          <p:nvPr/>
        </p:nvCxnSpPr>
        <p:spPr>
          <a:xfrm flipV="1">
            <a:off x="7011997" y="3629151"/>
            <a:ext cx="0" cy="300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57601" y="39466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 rot="10800000">
            <a:off x="5108799" y="318752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88" name="Straight Arrow Connector 87"/>
          <p:cNvCxnSpPr>
            <a:endCxn id="90" idx="0"/>
          </p:cNvCxnSpPr>
          <p:nvPr/>
        </p:nvCxnSpPr>
        <p:spPr>
          <a:xfrm>
            <a:off x="5067781" y="3631469"/>
            <a:ext cx="20509" cy="1673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6777761" y="3627504"/>
            <a:ext cx="2342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Flowchart: Terminator 89"/>
          <p:cNvSpPr/>
          <p:nvPr/>
        </p:nvSpPr>
        <p:spPr>
          <a:xfrm>
            <a:off x="4246225" y="5305234"/>
            <a:ext cx="1684129" cy="376093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Врати се тамо одакле си позван</a:t>
            </a:r>
            <a:endParaRPr lang="en-US" sz="1200" dirty="0"/>
          </a:p>
        </p:txBody>
      </p:sp>
      <p:sp>
        <p:nvSpPr>
          <p:cNvPr id="94" name="Rectangle 93"/>
          <p:cNvSpPr/>
          <p:nvPr/>
        </p:nvSpPr>
        <p:spPr>
          <a:xfrm>
            <a:off x="809038" y="2318373"/>
            <a:ext cx="189866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tx1"/>
                </a:solidFill>
              </a:rPr>
              <a:t>Целобројни </a:t>
            </a:r>
            <a:r>
              <a:rPr lang="en-US" sz="1400" dirty="0" smtClean="0">
                <a:solidFill>
                  <a:schemeClr val="tx1"/>
                </a:solidFill>
              </a:rPr>
              <a:t>n;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0" name="Straight Arrow Connector 99"/>
          <p:cNvCxnSpPr>
            <a:stCxn id="11" idx="2"/>
          </p:cNvCxnSpPr>
          <p:nvPr/>
        </p:nvCxnSpPr>
        <p:spPr>
          <a:xfrm flipH="1">
            <a:off x="1760946" y="4001602"/>
            <a:ext cx="2742" cy="492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Flowchart: Terminator 100"/>
          <p:cNvSpPr/>
          <p:nvPr/>
        </p:nvSpPr>
        <p:spPr>
          <a:xfrm>
            <a:off x="1318904" y="4476674"/>
            <a:ext cx="936536" cy="376093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КРАЈ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89" y="2126443"/>
            <a:ext cx="6821529" cy="35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Predefined Process 10"/>
          <p:cNvSpPr/>
          <p:nvPr/>
        </p:nvSpPr>
        <p:spPr>
          <a:xfrm>
            <a:off x="1043608" y="3504022"/>
            <a:ext cx="1440160" cy="497580"/>
          </a:xfrm>
          <a:prstGeom prst="flowChartPredefinedProcess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spis</a:t>
            </a:r>
            <a:r>
              <a:rPr lang="en-US" dirty="0" smtClean="0"/>
              <a:t>(n)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4108865" y="2466136"/>
            <a:ext cx="24073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516216" y="2457886"/>
            <a:ext cx="0" cy="1957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108865" y="2661883"/>
            <a:ext cx="24073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108865" y="2466136"/>
            <a:ext cx="0" cy="1852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874280" y="267857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>
                <a:solidFill>
                  <a:srgbClr val="FF0000"/>
                </a:solidFill>
              </a:rPr>
              <a:t>ДЕКЛАРАЦИЈА ФУНКЦИЈЕ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022142" y="4513518"/>
            <a:ext cx="381642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838566" y="4513518"/>
            <a:ext cx="0" cy="12112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994105" y="5718733"/>
            <a:ext cx="387249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022142" y="4513519"/>
            <a:ext cx="0" cy="121016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329255" y="4704958"/>
            <a:ext cx="2754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>
                <a:solidFill>
                  <a:schemeClr val="accent1"/>
                </a:solidFill>
              </a:rPr>
              <a:t>ДЕФИНИЦИЈА ФУНКЦИЈЕ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376988" y="3864062"/>
            <a:ext cx="2139228" cy="157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384159" y="3684042"/>
            <a:ext cx="21108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494961" y="3676178"/>
            <a:ext cx="0" cy="19574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4384159" y="3684042"/>
            <a:ext cx="0" cy="1852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598527" y="3782094"/>
            <a:ext cx="202811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r-Cyrl-RS" sz="1400" dirty="0" smtClean="0">
                <a:solidFill>
                  <a:srgbClr val="00B050"/>
                </a:solidFill>
              </a:rPr>
              <a:t>ПОЗИВ ФУНКЦИЈЕ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41" grpId="0" animBg="1"/>
      <p:bldP spid="47" grpId="0" animBg="1"/>
      <p:bldP spid="58" grpId="0" animBg="1"/>
      <p:bldP spid="63" grpId="0"/>
      <p:bldP spid="64" grpId="0"/>
      <p:bldP spid="69" grpId="0" animBg="1"/>
      <p:bldP spid="72" grpId="0" animBg="1"/>
      <p:bldP spid="73" grpId="0" animBg="1"/>
      <p:bldP spid="75" grpId="0" animBg="1"/>
      <p:bldP spid="77" grpId="0" animBg="1"/>
      <p:bldP spid="80" grpId="0" animBg="1"/>
      <p:bldP spid="84" grpId="0" animBg="1"/>
      <p:bldP spid="86" grpId="0"/>
      <p:bldP spid="87" grpId="0"/>
      <p:bldP spid="90" grpId="0" animBg="1"/>
      <p:bldP spid="94" grpId="0" animBg="1"/>
      <p:bldP spid="101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 2: испис н пута неког текста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828800"/>
            <a:ext cx="64293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1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 3: Одређивање да ли је број прост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838299" y="1464934"/>
            <a:ext cx="1440160" cy="28666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ПОЧЕТАК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>
            <a:off x="1558379" y="1751600"/>
            <a:ext cx="0" cy="239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044" y="1990696"/>
            <a:ext cx="189866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tx1"/>
                </a:solidFill>
              </a:rPr>
              <a:t>Целобројни Х, </a:t>
            </a:r>
            <a:r>
              <a:rPr lang="en-US" sz="1400" dirty="0" err="1" smtClean="0">
                <a:solidFill>
                  <a:schemeClr val="tx1"/>
                </a:solidFill>
              </a:rPr>
              <a:t>rez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14" idx="0"/>
          </p:cNvCxnSpPr>
          <p:nvPr/>
        </p:nvCxnSpPr>
        <p:spPr>
          <a:xfrm>
            <a:off x="1558377" y="2350736"/>
            <a:ext cx="2" cy="288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lowchart: Decision 9"/>
          <p:cNvSpPr/>
          <p:nvPr/>
        </p:nvSpPr>
        <p:spPr>
          <a:xfrm>
            <a:off x="913684" y="4466097"/>
            <a:ext cx="1289390" cy="864096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rez</a:t>
            </a:r>
            <a:r>
              <a:rPr lang="en-US" sz="1100" dirty="0" smtClean="0"/>
              <a:t>==1</a:t>
            </a:r>
            <a:endParaRPr lang="en-US" sz="1100" dirty="0"/>
          </a:p>
        </p:txBody>
      </p:sp>
      <p:cxnSp>
        <p:nvCxnSpPr>
          <p:cNvPr id="11" name="Straight Arrow Connector 10"/>
          <p:cNvCxnSpPr>
            <a:stCxn id="20" idx="2"/>
            <a:endCxn id="10" idx="0"/>
          </p:cNvCxnSpPr>
          <p:nvPr/>
        </p:nvCxnSpPr>
        <p:spPr>
          <a:xfrm>
            <a:off x="1558379" y="4238054"/>
            <a:ext cx="0" cy="228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69156" y="446609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0800000">
            <a:off x="512325" y="438852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4" name="Flowchart: Predefined Process 13"/>
          <p:cNvSpPr/>
          <p:nvPr/>
        </p:nvSpPr>
        <p:spPr>
          <a:xfrm>
            <a:off x="353934" y="2639681"/>
            <a:ext cx="2408889" cy="576064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daLiJeProst</a:t>
            </a:r>
            <a:r>
              <a:rPr lang="en-US" dirty="0" smtClean="0"/>
              <a:t>(X)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4" idx="2"/>
            <a:endCxn id="20" idx="0"/>
          </p:cNvCxnSpPr>
          <p:nvPr/>
        </p:nvCxnSpPr>
        <p:spPr>
          <a:xfrm>
            <a:off x="1558379" y="3215745"/>
            <a:ext cx="0" cy="316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lowchart: Merge 19"/>
          <p:cNvSpPr/>
          <p:nvPr/>
        </p:nvSpPr>
        <p:spPr>
          <a:xfrm>
            <a:off x="1027067" y="3531780"/>
            <a:ext cx="1062623" cy="706274"/>
          </a:xfrm>
          <a:prstGeom prst="flowChartMer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rez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10" idx="3"/>
          </p:cNvCxnSpPr>
          <p:nvPr/>
        </p:nvCxnSpPr>
        <p:spPr>
          <a:xfrm>
            <a:off x="2203074" y="4898145"/>
            <a:ext cx="4139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17013" y="4898145"/>
            <a:ext cx="0" cy="547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1"/>
          </p:cNvCxnSpPr>
          <p:nvPr/>
        </p:nvCxnSpPr>
        <p:spPr>
          <a:xfrm flipH="1">
            <a:off x="467544" y="4898145"/>
            <a:ext cx="4461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7544" y="4898144"/>
            <a:ext cx="0" cy="547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rapezoid 42"/>
          <p:cNvSpPr/>
          <p:nvPr/>
        </p:nvSpPr>
        <p:spPr>
          <a:xfrm>
            <a:off x="66129" y="5445224"/>
            <a:ext cx="847555" cy="648072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“X </a:t>
            </a:r>
            <a:r>
              <a:rPr lang="sr-Cyrl-RS" sz="1200" dirty="0" smtClean="0"/>
              <a:t>ни</a:t>
            </a:r>
            <a:r>
              <a:rPr lang="en-US" sz="1200" dirty="0" smtClean="0"/>
              <a:t>je prost”</a:t>
            </a:r>
            <a:endParaRPr lang="en-US" sz="1200" dirty="0"/>
          </a:p>
        </p:txBody>
      </p:sp>
      <p:sp>
        <p:nvSpPr>
          <p:cNvPr id="44" name="Trapezoid 43"/>
          <p:cNvSpPr/>
          <p:nvPr/>
        </p:nvSpPr>
        <p:spPr>
          <a:xfrm>
            <a:off x="2193235" y="5445224"/>
            <a:ext cx="847555" cy="648072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“X je prost”</a:t>
            </a:r>
            <a:endParaRPr lang="en-US" sz="1200" dirty="0"/>
          </a:p>
        </p:txBody>
      </p:sp>
      <p:cxnSp>
        <p:nvCxnSpPr>
          <p:cNvPr id="46" name="Straight Arrow Connector 45"/>
          <p:cNvCxnSpPr>
            <a:stCxn id="43" idx="2"/>
          </p:cNvCxnSpPr>
          <p:nvPr/>
        </p:nvCxnSpPr>
        <p:spPr>
          <a:xfrm flipH="1">
            <a:off x="489906" y="6093296"/>
            <a:ext cx="1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2"/>
          </p:cNvCxnSpPr>
          <p:nvPr/>
        </p:nvCxnSpPr>
        <p:spPr>
          <a:xfrm>
            <a:off x="2617013" y="609329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475656" y="6309320"/>
            <a:ext cx="11413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89906" y="6309320"/>
            <a:ext cx="985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475656" y="630932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Flowchart: Terminator 56"/>
          <p:cNvSpPr/>
          <p:nvPr/>
        </p:nvSpPr>
        <p:spPr>
          <a:xfrm rot="10800000" flipV="1">
            <a:off x="1007388" y="6525344"/>
            <a:ext cx="936536" cy="24879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КРАЈ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20" y="873919"/>
            <a:ext cx="6237066" cy="602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Connector 27"/>
          <p:cNvCxnSpPr/>
          <p:nvPr/>
        </p:nvCxnSpPr>
        <p:spPr>
          <a:xfrm flipH="1">
            <a:off x="3851920" y="1429684"/>
            <a:ext cx="24073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65817" y="1446396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>
                <a:solidFill>
                  <a:srgbClr val="FF0000"/>
                </a:solidFill>
              </a:rPr>
              <a:t>ДЕКЛАРАЦИЈА ФУНКЦИЈЕ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51920" y="1196752"/>
            <a:ext cx="24073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59271" y="1188502"/>
            <a:ext cx="0" cy="2411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851920" y="1196753"/>
            <a:ext cx="0" cy="2329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68525" y="2780928"/>
            <a:ext cx="2139228" cy="157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75696" y="2600908"/>
            <a:ext cx="21108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86498" y="2593044"/>
            <a:ext cx="0" cy="19574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175696" y="2600908"/>
            <a:ext cx="0" cy="1852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43274" y="2574925"/>
            <a:ext cx="202811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r-Cyrl-RS" sz="1400" dirty="0" smtClean="0">
                <a:solidFill>
                  <a:srgbClr val="00B050"/>
                </a:solidFill>
              </a:rPr>
              <a:t>ПОЗИВ ФУНКЦИЈЕ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574559" y="4458062"/>
            <a:ext cx="381642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390983" y="4458062"/>
            <a:ext cx="66350" cy="23922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584836" y="6850319"/>
            <a:ext cx="387249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3574559" y="4458063"/>
            <a:ext cx="10277" cy="23922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88224" y="4044298"/>
            <a:ext cx="2754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>
                <a:solidFill>
                  <a:schemeClr val="accent1"/>
                </a:solidFill>
              </a:rPr>
              <a:t>ДЕФИНИЦИЈА ФУНКЦИЈЕ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7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3: Одређивање да ли је број прост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150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40" y="4149080"/>
            <a:ext cx="63912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4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sr-Cyrl-RS" dirty="0" smtClean="0"/>
              <a:t>Лего коцкице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7464148" cy="419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ПОКАЗИВАЧИ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Сваки потпрограм, који је део неког програма, добија сопствени простор у радној меморији рачунара, који може да користи.</a:t>
            </a:r>
          </a:p>
          <a:p>
            <a:r>
              <a:rPr lang="sr-Cyrl-RS" dirty="0" smtClean="0"/>
              <a:t>Меморија се користи за чување вредности променљивих. </a:t>
            </a:r>
          </a:p>
          <a:p>
            <a:r>
              <a:rPr lang="sr-Cyrl-RS" dirty="0" smtClean="0"/>
              <a:t>Сваки програм може да приступа само меморији додељеној њему.</a:t>
            </a:r>
          </a:p>
          <a:p>
            <a:r>
              <a:rPr lang="sr-Cyrl-RS" dirty="0" smtClean="0"/>
              <a:t>Показивачи су начин комуникације потпрограма, када они давају адресу њихових променљивих једни другима, како би могли други да им приступају и да их мењају.</a:t>
            </a:r>
            <a:endParaRPr lang="en-US" dirty="0" smtClean="0"/>
          </a:p>
          <a:p>
            <a:r>
              <a:rPr lang="sr-Cyrl-RS" b="1" dirty="0" smtClean="0"/>
              <a:t>ПОКАЗИВАЧИ ЧУВАЈУ АДРЕСЕ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Користи су када морамо више од једног резултата да вратимо, тако што ћемо резултате уписати у променљиве чије смо адресе добили. </a:t>
            </a:r>
            <a:r>
              <a:rPr lang="sr-Cyrl-RS" dirty="0"/>
              <a:t/>
            </a:r>
            <a:br>
              <a:rPr lang="sr-Cyrl-RS" dirty="0"/>
            </a:br>
            <a:r>
              <a:rPr lang="en-US" dirty="0" err="1" smtClean="0"/>
              <a:t>mojaFunkcija</a:t>
            </a:r>
            <a:r>
              <a:rPr lang="en-US" dirty="0" smtClean="0"/>
              <a:t>(&amp;rez1, &amp;rez2, &amp;rez3…);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Process 21"/>
          <p:cNvSpPr/>
          <p:nvPr/>
        </p:nvSpPr>
        <p:spPr>
          <a:xfrm>
            <a:off x="107504" y="1340768"/>
            <a:ext cx="8424936" cy="5184576"/>
          </a:xfrm>
          <a:prstGeom prst="flowChart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60" y="-243408"/>
            <a:ext cx="7467600" cy="1143000"/>
          </a:xfrm>
        </p:spPr>
        <p:txBody>
          <a:bodyPr/>
          <a:lstStyle/>
          <a:p>
            <a:r>
              <a:rPr lang="sr-Cyrl-RS" dirty="0" smtClean="0"/>
              <a:t>Показивачи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251520" y="1484784"/>
            <a:ext cx="3024336" cy="936104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Потпрограм1:</a:t>
            </a:r>
            <a:br>
              <a:rPr lang="sr-Cyrl-RS" sz="1400" dirty="0" smtClean="0"/>
            </a:br>
            <a:r>
              <a:rPr lang="sr-Cyrl-RS" sz="1400" dirty="0" smtClean="0"/>
              <a:t>„Хеј потпрограму2, да ли можеш да ми поправиш променљиву Х?“</a:t>
            </a:r>
            <a:endParaRPr lang="en-US" sz="1400" dirty="0"/>
          </a:p>
        </p:txBody>
      </p:sp>
      <p:sp>
        <p:nvSpPr>
          <p:cNvPr id="10" name="Right Arrow 9"/>
          <p:cNvSpPr/>
          <p:nvPr/>
        </p:nvSpPr>
        <p:spPr>
          <a:xfrm>
            <a:off x="3347864" y="1434383"/>
            <a:ext cx="864096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355976" y="1434383"/>
            <a:ext cx="3888432" cy="936104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Потпрограм2:</a:t>
            </a:r>
            <a:br>
              <a:rPr lang="sr-Cyrl-RS" sz="1400" dirty="0" smtClean="0"/>
            </a:br>
            <a:r>
              <a:rPr lang="sr-Cyrl-RS" sz="1400" dirty="0" smtClean="0"/>
              <a:t>„Наравно, реци ми само која јој је адреса, </a:t>
            </a:r>
          </a:p>
          <a:p>
            <a:pPr algn="ctr"/>
            <a:r>
              <a:rPr lang="sr-Cyrl-RS" sz="1400" dirty="0" smtClean="0"/>
              <a:t>да бих могао да је нађем у меморији, јер је не могу сам наћи?“</a:t>
            </a:r>
            <a:endParaRPr lang="en-US" sz="1400" dirty="0"/>
          </a:p>
        </p:txBody>
      </p:sp>
      <p:sp>
        <p:nvSpPr>
          <p:cNvPr id="12" name="Left Arrow 11"/>
          <p:cNvSpPr/>
          <p:nvPr/>
        </p:nvSpPr>
        <p:spPr>
          <a:xfrm>
            <a:off x="3347864" y="2060848"/>
            <a:ext cx="864096" cy="36004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251520" y="2927143"/>
            <a:ext cx="3024336" cy="13681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Потпрограм1:</a:t>
            </a:r>
            <a:br>
              <a:rPr lang="sr-Cyrl-RS" sz="1400" dirty="0" smtClean="0"/>
            </a:br>
            <a:r>
              <a:rPr lang="sr-Cyrl-RS" sz="1400" dirty="0" smtClean="0"/>
              <a:t>„Наравно, адреса Х је:</a:t>
            </a:r>
            <a:br>
              <a:rPr lang="sr-Cyrl-RS" sz="1400" dirty="0" smtClean="0"/>
            </a:br>
            <a:r>
              <a:rPr lang="en-US" sz="1400" dirty="0" smtClean="0"/>
              <a:t>&amp;X</a:t>
            </a:r>
            <a:r>
              <a:rPr lang="sr-Cyrl-RS" sz="1400" dirty="0" smtClean="0"/>
              <a:t>“</a:t>
            </a:r>
            <a:endParaRPr lang="en-US" sz="1400" dirty="0"/>
          </a:p>
        </p:txBody>
      </p:sp>
      <p:sp>
        <p:nvSpPr>
          <p:cNvPr id="14" name="Right Arrow 13"/>
          <p:cNvSpPr/>
          <p:nvPr/>
        </p:nvSpPr>
        <p:spPr>
          <a:xfrm>
            <a:off x="3347864" y="3287183"/>
            <a:ext cx="864096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4369978" y="2927143"/>
            <a:ext cx="3888432" cy="1293945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Потпрограм2:</a:t>
            </a:r>
            <a:br>
              <a:rPr lang="sr-Cyrl-RS" sz="1400" dirty="0" smtClean="0"/>
            </a:br>
            <a:r>
              <a:rPr lang="sr-Cyrl-RS" sz="1400" dirty="0" smtClean="0"/>
              <a:t/>
            </a:r>
            <a:br>
              <a:rPr lang="sr-Cyrl-RS" sz="1400" dirty="0" smtClean="0"/>
            </a:br>
            <a:r>
              <a:rPr lang="sr-Cyrl-RS" sz="1400" dirty="0" smtClean="0"/>
              <a:t>„Супер, сада ћу да ту адресу запишем у показивач. </a:t>
            </a:r>
            <a:r>
              <a:rPr lang="sr-Cyrl-RS" sz="1400" dirty="0"/>
              <a:t>В</a:t>
            </a:r>
            <a:r>
              <a:rPr lang="sr-Cyrl-RS" sz="1400" dirty="0" smtClean="0"/>
              <a:t>идим је , приступам јој уз помоћ показивача и мењам је. Измењена!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7" name="Left Arrow 16"/>
          <p:cNvSpPr/>
          <p:nvPr/>
        </p:nvSpPr>
        <p:spPr>
          <a:xfrm>
            <a:off x="3347864" y="3753036"/>
            <a:ext cx="864096" cy="36004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251520" y="4725144"/>
            <a:ext cx="3024336" cy="13681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Потпрограм1:</a:t>
            </a:r>
            <a:br>
              <a:rPr lang="sr-Cyrl-RS" sz="1400" dirty="0" smtClean="0"/>
            </a:br>
            <a:r>
              <a:rPr lang="sr-Cyrl-RS" sz="1400" dirty="0" smtClean="0"/>
              <a:t>„Потпрограме2, ајде ми свих 10 променљивих намести на неке коректне вредности, неке имају грешке. Ево ти адреса свих њих:</a:t>
            </a:r>
            <a:br>
              <a:rPr lang="sr-Cyrl-RS" sz="1400" dirty="0" smtClean="0"/>
            </a:br>
            <a:r>
              <a:rPr lang="en-US" sz="1400" dirty="0" smtClean="0"/>
              <a:t>&amp;x1,&amp;x2,…,&amp;x10</a:t>
            </a:r>
            <a:endParaRPr lang="en-US" sz="1400" dirty="0"/>
          </a:p>
        </p:txBody>
      </p:sp>
      <p:sp>
        <p:nvSpPr>
          <p:cNvPr id="19" name="Right Arrow 18"/>
          <p:cNvSpPr/>
          <p:nvPr/>
        </p:nvSpPr>
        <p:spPr>
          <a:xfrm>
            <a:off x="3347864" y="5085184"/>
            <a:ext cx="864096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4369978" y="4725144"/>
            <a:ext cx="3888432" cy="1293945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Потпрограм2:</a:t>
            </a:r>
            <a:br>
              <a:rPr lang="sr-Cyrl-RS" sz="1400" dirty="0" smtClean="0"/>
            </a:br>
            <a:r>
              <a:rPr lang="sr-Cyrl-RS" sz="1400" dirty="0" smtClean="0"/>
              <a:t/>
            </a:r>
            <a:br>
              <a:rPr lang="sr-Cyrl-RS" sz="1400" dirty="0" smtClean="0"/>
            </a:br>
            <a:r>
              <a:rPr lang="sr-Cyrl-RS" sz="1400" dirty="0" smtClean="0"/>
              <a:t>„Важи! Имам показиваче спремне за свак</a:t>
            </a:r>
            <a:r>
              <a:rPr lang="sr-Cyrl-RS" sz="1400" dirty="0"/>
              <a:t>у</a:t>
            </a:r>
            <a:r>
              <a:rPr lang="sr-Cyrl-RS" sz="1400" dirty="0" smtClean="0"/>
              <a:t> од тих променљивих! Исправљене!</a:t>
            </a:r>
            <a:r>
              <a:rPr lang="en-US" sz="1400" dirty="0" smtClean="0"/>
              <a:t>”</a:t>
            </a:r>
            <a:r>
              <a:rPr lang="sr-Cyrl-RS" sz="1400" dirty="0" smtClean="0"/>
              <a:t> </a:t>
            </a:r>
            <a:endParaRPr lang="en-US" sz="1400" dirty="0"/>
          </a:p>
        </p:txBody>
      </p:sp>
      <p:sp>
        <p:nvSpPr>
          <p:cNvPr id="21" name="Left Arrow 20"/>
          <p:cNvSpPr/>
          <p:nvPr/>
        </p:nvSpPr>
        <p:spPr>
          <a:xfrm>
            <a:off x="3347864" y="5551037"/>
            <a:ext cx="864096" cy="36004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Показивачи у </a:t>
            </a:r>
            <a:r>
              <a:rPr lang="en-US" dirty="0" smtClean="0"/>
              <a:t>C-</a:t>
            </a:r>
            <a:r>
              <a:rPr lang="sr-Cyrl-RS" dirty="0" smtClean="0"/>
              <a:t>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Дефинишу се на основу типа променљиве на коју показују.</a:t>
            </a:r>
          </a:p>
          <a:p>
            <a:r>
              <a:rPr lang="sr-Cyrl-RS" dirty="0" smtClean="0"/>
              <a:t>Показивач на променљиву типа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sr-Cyrl-RS" dirty="0" smtClean="0"/>
              <a:t>се декларише као:</a:t>
            </a:r>
            <a:br>
              <a:rPr lang="sr-Cyrl-RS" dirty="0" smtClean="0"/>
            </a:br>
            <a:r>
              <a:rPr lang="en-US" dirty="0" err="1" smtClean="0"/>
              <a:t>int</a:t>
            </a:r>
            <a:r>
              <a:rPr lang="en-US" dirty="0" smtClean="0"/>
              <a:t>* </a:t>
            </a:r>
            <a:r>
              <a:rPr lang="en-US" dirty="0" err="1" smtClean="0"/>
              <a:t>pokazivac</a:t>
            </a:r>
            <a:r>
              <a:rPr lang="en-US" dirty="0" smtClean="0"/>
              <a:t>;</a:t>
            </a:r>
          </a:p>
          <a:p>
            <a:r>
              <a:rPr lang="sr-Cyrl-RS" dirty="0" smtClean="0"/>
              <a:t>Исто је</a:t>
            </a:r>
            <a:r>
              <a:rPr lang="en-US" dirty="0" smtClean="0"/>
              <a:t> </a:t>
            </a:r>
            <a:r>
              <a:rPr lang="sr-Cyrl-RS" dirty="0" smtClean="0"/>
              <a:t>и за остале типове: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double* </a:t>
            </a:r>
            <a:r>
              <a:rPr lang="en-US" dirty="0" err="1" smtClean="0"/>
              <a:t>pok</a:t>
            </a:r>
            <a:r>
              <a:rPr lang="en-US" dirty="0" smtClean="0"/>
              <a:t>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float*  pok1;</a:t>
            </a:r>
            <a:br>
              <a:rPr lang="en-US" dirty="0" smtClean="0"/>
            </a:br>
            <a:r>
              <a:rPr lang="en-US" dirty="0" smtClean="0"/>
              <a:t>char* pok2;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Давање адресе променљиве показивачу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Употребом оператора </a:t>
            </a:r>
            <a:r>
              <a:rPr lang="en-US" dirty="0" smtClean="0"/>
              <a:t>&amp; </a:t>
            </a:r>
            <a:r>
              <a:rPr lang="sr-Cyrl-RS" dirty="0"/>
              <a:t> </a:t>
            </a:r>
            <a:r>
              <a:rPr lang="sr-Cyrl-RS" dirty="0" smtClean="0"/>
              <a:t>над именом променљиве се добија адреса неке променљиве.</a:t>
            </a:r>
            <a:endParaRPr lang="en-US" dirty="0" smtClean="0"/>
          </a:p>
          <a:p>
            <a:r>
              <a:rPr lang="sr-Cyrl-RS" dirty="0" smtClean="0"/>
              <a:t>Ако желимо да поставимо неки показивач на неку променљиву, то радимо овако:</a:t>
            </a: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en-US" dirty="0" err="1" smtClean="0"/>
              <a:t>int</a:t>
            </a:r>
            <a:r>
              <a:rPr lang="en-US" dirty="0" smtClean="0"/>
              <a:t> a;</a:t>
            </a:r>
            <a:br>
              <a:rPr lang="en-US" dirty="0" smtClean="0"/>
            </a:br>
            <a:r>
              <a:rPr lang="en-US" dirty="0" err="1" smtClean="0"/>
              <a:t>int</a:t>
            </a:r>
            <a:r>
              <a:rPr lang="en-US" dirty="0" smtClean="0"/>
              <a:t>* </a:t>
            </a:r>
            <a:r>
              <a:rPr lang="en-US" dirty="0" err="1" smtClean="0"/>
              <a:t>pokazivac_na_a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err="1" smtClean="0"/>
              <a:t>pokazivac_na_a</a:t>
            </a:r>
            <a:r>
              <a:rPr lang="en-US" dirty="0" smtClean="0"/>
              <a:t> = &amp;a; </a:t>
            </a:r>
            <a:endParaRPr lang="sr-Cyrl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Употреба показивача као средство комуникације два потпрограма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#include 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mojaFunkcija</a:t>
            </a:r>
            <a:r>
              <a:rPr lang="en-US" dirty="0" smtClean="0"/>
              <a:t> ( </a:t>
            </a:r>
            <a:r>
              <a:rPr lang="en-US" dirty="0" err="1" smtClean="0"/>
              <a:t>int</a:t>
            </a:r>
            <a:r>
              <a:rPr lang="en-US" dirty="0" smtClean="0"/>
              <a:t>* </a:t>
            </a:r>
            <a:r>
              <a:rPr lang="en-US" dirty="0" err="1" smtClean="0"/>
              <a:t>adresaPrvogPar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main(){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int</a:t>
            </a:r>
            <a:r>
              <a:rPr lang="en-US" dirty="0" smtClean="0"/>
              <a:t> x;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mojaFunkcija</a:t>
            </a:r>
            <a:r>
              <a:rPr lang="en-US" dirty="0" smtClean="0"/>
              <a:t>( &amp;x);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mojaFunkcija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* </a:t>
            </a:r>
            <a:r>
              <a:rPr lang="en-US" dirty="0" err="1"/>
              <a:t>adresaPrvogPar</a:t>
            </a:r>
            <a:r>
              <a:rPr lang="en-US" dirty="0" smtClean="0"/>
              <a:t>){</a:t>
            </a:r>
          </a:p>
          <a:p>
            <a:pPr marL="0" indent="0">
              <a:buNone/>
            </a:pPr>
            <a:r>
              <a:rPr lang="en-US" dirty="0" smtClean="0"/>
              <a:t>  // </a:t>
            </a:r>
            <a:r>
              <a:rPr lang="en-US" dirty="0" err="1" smtClean="0"/>
              <a:t>nesto</a:t>
            </a:r>
            <a:r>
              <a:rPr lang="en-US" dirty="0" smtClean="0"/>
              <a:t> </a:t>
            </a:r>
            <a:r>
              <a:rPr lang="en-US" dirty="0" err="1" smtClean="0"/>
              <a:t>radi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55576" y="1776481"/>
            <a:ext cx="7128792" cy="31683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показивач користи?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1230166" y="2242588"/>
            <a:ext cx="1800200" cy="223613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potprogram1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63450" y="2001844"/>
            <a:ext cx="1656184" cy="2717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potprogram2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2711" y="2376566"/>
            <a:ext cx="1224136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r>
              <a:rPr lang="en-US" dirty="0" smtClean="0"/>
              <a:t> x;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42875" y="2242588"/>
            <a:ext cx="1224136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* </a:t>
            </a:r>
            <a:r>
              <a:rPr lang="en-US" dirty="0" err="1" smtClean="0"/>
              <a:t>pok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2790997" y="3607352"/>
            <a:ext cx="3711607" cy="61206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Операција дереференцирања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88224" y="3733366"/>
            <a:ext cx="102883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*</a:t>
            </a:r>
            <a:r>
              <a:rPr lang="en-US" dirty="0" err="1" smtClean="0"/>
              <a:t>pok</a:t>
            </a:r>
            <a:r>
              <a:rPr lang="en-US" dirty="0" smtClean="0"/>
              <a:t>=1;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18198" y="3726716"/>
            <a:ext cx="1224136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X </a:t>
            </a:r>
            <a:r>
              <a:rPr lang="sr-Cyrl-RS" sz="1400" dirty="0" smtClean="0"/>
              <a:t>је сада </a:t>
            </a:r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6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Како се показивач користи?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sz="1200" dirty="0" smtClean="0"/>
              <a:t>Када се има адреса, која је унутар неког показивача, може се уз помоћ операције ДЕРЕФЕРЕНЦИРАЊА добити приступ меморији – промељивој на коју показивач показује.</a:t>
            </a:r>
          </a:p>
          <a:p>
            <a:pPr marL="0" indent="0">
              <a:buNone/>
            </a:pPr>
            <a:r>
              <a:rPr lang="sr-Cyrl-RS" sz="1200" dirty="0" smtClean="0"/>
              <a:t>Операција дереференцирања се врши употребом оператор * над показивачем.</a:t>
            </a:r>
            <a:r>
              <a:rPr lang="sr-Cyrl-RS" sz="1200" dirty="0"/>
              <a:t> </a:t>
            </a:r>
            <a:r>
              <a:rPr lang="sr-Cyrl-RS" sz="1200" dirty="0" smtClean="0"/>
              <a:t>Пример:</a:t>
            </a:r>
            <a:br>
              <a:rPr lang="sr-Cyrl-RS" sz="1200" dirty="0" smtClean="0"/>
            </a:br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void </a:t>
            </a:r>
            <a:r>
              <a:rPr lang="en-US" sz="1200" dirty="0" err="1"/>
              <a:t>mojaFunkcija</a:t>
            </a:r>
            <a:r>
              <a:rPr lang="en-US" sz="1200" dirty="0"/>
              <a:t> ( </a:t>
            </a:r>
            <a:r>
              <a:rPr lang="en-US" sz="1200" dirty="0" err="1"/>
              <a:t>int</a:t>
            </a:r>
            <a:r>
              <a:rPr lang="en-US" sz="1200" dirty="0"/>
              <a:t>* </a:t>
            </a:r>
            <a:r>
              <a:rPr lang="en-US" sz="1200" dirty="0" err="1"/>
              <a:t>adresaPrvogPar</a:t>
            </a:r>
            <a:r>
              <a:rPr lang="en-US" sz="1200" dirty="0"/>
              <a:t>);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err="1"/>
              <a:t>int</a:t>
            </a:r>
            <a:r>
              <a:rPr lang="en-US" sz="1200" dirty="0"/>
              <a:t> main(){</a:t>
            </a:r>
          </a:p>
          <a:p>
            <a:pPr marL="0" indent="0">
              <a:buNone/>
            </a:pPr>
            <a:r>
              <a:rPr lang="en-US" sz="1200" dirty="0"/>
              <a:t>    </a:t>
            </a:r>
            <a:r>
              <a:rPr lang="en-US" sz="1200" dirty="0" err="1"/>
              <a:t>int</a:t>
            </a:r>
            <a:r>
              <a:rPr lang="en-US" sz="1200" dirty="0"/>
              <a:t> x;</a:t>
            </a:r>
          </a:p>
          <a:p>
            <a:pPr marL="0" indent="0">
              <a:buNone/>
            </a:pPr>
            <a:r>
              <a:rPr lang="en-US" sz="1200" dirty="0"/>
              <a:t>    </a:t>
            </a:r>
            <a:r>
              <a:rPr lang="en-US" sz="1200" dirty="0" err="1"/>
              <a:t>mojaFunkcija</a:t>
            </a:r>
            <a:r>
              <a:rPr lang="en-US" sz="1200" dirty="0"/>
              <a:t>( &amp;x</a:t>
            </a:r>
            <a:r>
              <a:rPr lang="en-US" sz="1200" dirty="0" smtClean="0"/>
              <a:t>);</a:t>
            </a:r>
            <a:br>
              <a:rPr lang="en-US" sz="1200" dirty="0" smtClean="0"/>
            </a:br>
            <a:r>
              <a:rPr lang="en-US" sz="1200" dirty="0" smtClean="0"/>
              <a:t>    // x je </a:t>
            </a:r>
            <a:r>
              <a:rPr lang="en-US" sz="1200" dirty="0" err="1" smtClean="0"/>
              <a:t>sada</a:t>
            </a:r>
            <a:r>
              <a:rPr lang="en-US" sz="1200" dirty="0" smtClean="0"/>
              <a:t> 1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}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void </a:t>
            </a:r>
            <a:r>
              <a:rPr lang="en-US" sz="1200" dirty="0" err="1"/>
              <a:t>mojaFunkcija</a:t>
            </a:r>
            <a:r>
              <a:rPr lang="en-US" sz="1200" dirty="0"/>
              <a:t>(</a:t>
            </a:r>
            <a:r>
              <a:rPr lang="en-US" sz="1200" dirty="0" err="1"/>
              <a:t>int</a:t>
            </a:r>
            <a:r>
              <a:rPr lang="en-US" sz="1200" dirty="0"/>
              <a:t>* </a:t>
            </a:r>
            <a:r>
              <a:rPr lang="en-US" sz="1200" dirty="0" err="1"/>
              <a:t>adresaPrvogPar</a:t>
            </a:r>
            <a:r>
              <a:rPr lang="en-US" sz="1200" dirty="0"/>
              <a:t>){</a:t>
            </a:r>
          </a:p>
          <a:p>
            <a:pPr marL="0" indent="0">
              <a:buNone/>
            </a:pPr>
            <a:r>
              <a:rPr lang="en-US" sz="1200" dirty="0"/>
              <a:t>  // </a:t>
            </a:r>
            <a:r>
              <a:rPr lang="en-US" sz="1200" dirty="0" err="1" smtClean="0"/>
              <a:t>Upotreba</a:t>
            </a:r>
            <a:r>
              <a:rPr lang="en-US" sz="1200" dirty="0" smtClean="0"/>
              <a:t> operator * , </a:t>
            </a:r>
            <a:r>
              <a:rPr lang="en-US" sz="1200" dirty="0" err="1" smtClean="0"/>
              <a:t>radi</a:t>
            </a:r>
            <a:r>
              <a:rPr lang="en-US" sz="1200" dirty="0" smtClean="0"/>
              <a:t> </a:t>
            </a:r>
            <a:r>
              <a:rPr lang="en-US" sz="1200" dirty="0" err="1" smtClean="0"/>
              <a:t>izmene</a:t>
            </a:r>
            <a:r>
              <a:rPr lang="en-US" sz="1200" dirty="0" smtClean="0"/>
              <a:t> </a:t>
            </a:r>
            <a:r>
              <a:rPr lang="en-US" sz="1200" dirty="0" err="1" smtClean="0"/>
              <a:t>promenjive</a:t>
            </a:r>
            <a:r>
              <a:rPr lang="en-US" sz="1200" dirty="0" smtClean="0"/>
              <a:t> x </a:t>
            </a:r>
            <a:r>
              <a:rPr lang="en-US" sz="1200" dirty="0" err="1" smtClean="0"/>
              <a:t>iz</a:t>
            </a:r>
            <a:r>
              <a:rPr lang="en-US" sz="1200" dirty="0" smtClean="0"/>
              <a:t> main-a </a:t>
            </a:r>
            <a:r>
              <a:rPr lang="en-US" sz="1200" dirty="0" err="1" smtClean="0"/>
              <a:t>ciju</a:t>
            </a:r>
            <a:r>
              <a:rPr lang="en-US" sz="1200" dirty="0" smtClean="0"/>
              <a:t> </a:t>
            </a:r>
            <a:r>
              <a:rPr lang="en-US" sz="1200" dirty="0" err="1" smtClean="0"/>
              <a:t>adresu</a:t>
            </a:r>
            <a:r>
              <a:rPr lang="en-US" sz="1200" dirty="0" smtClean="0"/>
              <a:t> </a:t>
            </a:r>
            <a:r>
              <a:rPr lang="en-US" sz="1200" dirty="0" err="1" smtClean="0"/>
              <a:t>imamo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*</a:t>
            </a:r>
            <a:r>
              <a:rPr lang="en-US" sz="1200" dirty="0" err="1" smtClean="0"/>
              <a:t>adresaPrvogPar</a:t>
            </a:r>
            <a:r>
              <a:rPr lang="en-US" sz="1200" dirty="0" smtClean="0"/>
              <a:t> = 1;  // x </a:t>
            </a:r>
            <a:r>
              <a:rPr lang="en-US" sz="1200" dirty="0" err="1" smtClean="0"/>
              <a:t>ce</a:t>
            </a:r>
            <a:r>
              <a:rPr lang="en-US" sz="1200" dirty="0" smtClean="0"/>
              <a:t> </a:t>
            </a:r>
            <a:r>
              <a:rPr lang="en-US" sz="1200" dirty="0" err="1" smtClean="0"/>
              <a:t>sada</a:t>
            </a:r>
            <a:r>
              <a:rPr lang="en-US" sz="1200" dirty="0" smtClean="0"/>
              <a:t> </a:t>
            </a:r>
            <a:r>
              <a:rPr lang="en-US" sz="1200" dirty="0" err="1" smtClean="0"/>
              <a:t>biti</a:t>
            </a:r>
            <a:r>
              <a:rPr lang="en-US" sz="1200" dirty="0" smtClean="0"/>
              <a:t> 1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return;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  </a:t>
            </a:r>
          </a:p>
          <a:p>
            <a:pPr marL="0" indent="0">
              <a:buNone/>
            </a:pPr>
            <a:r>
              <a:rPr lang="en-US" sz="1200" dirty="0"/>
              <a:t>}</a:t>
            </a:r>
          </a:p>
          <a:p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505777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47864" y="620688"/>
            <a:ext cx="24073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55214" y="612438"/>
            <a:ext cx="1" cy="4402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347863" y="1052736"/>
            <a:ext cx="24073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47863" y="620689"/>
            <a:ext cx="1" cy="4320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74143" y="6828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>
                <a:solidFill>
                  <a:srgbClr val="FF0000"/>
                </a:solidFill>
              </a:rPr>
              <a:t>ДЕКЛАРАЦИЈЕ ФУНКЦИЈА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131840" y="5012735"/>
            <a:ext cx="381642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48264" y="5012735"/>
            <a:ext cx="0" cy="165662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131840" y="6669360"/>
            <a:ext cx="38164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31840" y="5012736"/>
            <a:ext cx="0" cy="165662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8953" y="5204175"/>
            <a:ext cx="2754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>
                <a:solidFill>
                  <a:schemeClr val="accent1"/>
                </a:solidFill>
              </a:rPr>
              <a:t>ДЕФИНИЦИЈА ФУНКЦИЈЕ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637241" y="1952836"/>
            <a:ext cx="2139228" cy="157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44412" y="1772816"/>
            <a:ext cx="21108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55214" y="1764952"/>
            <a:ext cx="0" cy="19574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644412" y="1772816"/>
            <a:ext cx="0" cy="1852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11990" y="1746833"/>
            <a:ext cx="202811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r-Cyrl-RS" sz="1400" dirty="0" smtClean="0">
                <a:solidFill>
                  <a:srgbClr val="00B050"/>
                </a:solidFill>
              </a:rPr>
              <a:t>ПОЗИВ ФУНКЦИЈЕ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660035" y="3501008"/>
            <a:ext cx="2139228" cy="157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67206" y="3320988"/>
            <a:ext cx="21108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78008" y="3313124"/>
            <a:ext cx="0" cy="19574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667206" y="3320988"/>
            <a:ext cx="0" cy="1852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34784" y="3295005"/>
            <a:ext cx="202811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r-Cyrl-RS" sz="1400" dirty="0" smtClean="0">
                <a:solidFill>
                  <a:srgbClr val="00B050"/>
                </a:solidFill>
              </a:rPr>
              <a:t>ПОЗИВ ФУНКЦИЈЕ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19275"/>
            <a:ext cx="64008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8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Зид од лего коцкица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295140" cy="2199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8761"/>
            <a:ext cx="3492992" cy="26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7467600" cy="1143000"/>
          </a:xfrm>
        </p:spPr>
        <p:txBody>
          <a:bodyPr/>
          <a:lstStyle/>
          <a:p>
            <a:r>
              <a:rPr lang="sr-Cyrl-RS" dirty="0" smtClean="0"/>
              <a:t>Тврђава од лего коцкица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242936" cy="59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Слагање готових делова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Ручно слагање коцкице по коцкицу сваки пут када желимо зид или узимање већ готових зидова.</a:t>
            </a:r>
          </a:p>
          <a:p>
            <a:r>
              <a:rPr lang="sr-Cyrl-RS" dirty="0"/>
              <a:t>Прављење готових зидова за каснију употребу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Тврђаву је лакше направити употребом већ готових зидова, него прављењем сваког зида од нуле, коцкицу по коцкицу.</a:t>
            </a:r>
            <a:endParaRPr lang="sr-Cyrl-RS" dirty="0"/>
          </a:p>
          <a:p>
            <a:r>
              <a:rPr lang="sr-Cyrl-RS" dirty="0" smtClean="0"/>
              <a:t>Употребом готових блокова брже реализујемо, односно конструишемо оно што смо наумили.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Убрзавање реализације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628800"/>
            <a:ext cx="4320480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20260"/>
            <a:ext cx="4163620" cy="27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Функције - потпрограми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Када уочимо неку логичку целину у нашем дизајну програма или алгоритму, која се често користи у истом облику, можемо да тај код запакујемо у функцију, односно потпрограм.</a:t>
            </a:r>
            <a:br>
              <a:rPr lang="sr-Cyrl-RS" dirty="0" smtClean="0"/>
            </a:br>
            <a:r>
              <a:rPr lang="sr-Cyrl-RS" dirty="0" smtClean="0"/>
              <a:t>Тако да сваки следећи пут када нам та логичка целина буде требала, НЕЋЕМО је писати испочетка већ искористити ГОТОВУ.</a:t>
            </a:r>
          </a:p>
          <a:p>
            <a:r>
              <a:rPr lang="sr-Cyrl-RS" dirty="0" smtClean="0"/>
              <a:t>Такође, корисно је раздвајати програме на логичке целине, чини програм лакшим за разумевање. Самим погледом на делове – потпрограме које користи, имамо неку идеју како програм функционише.</a:t>
            </a:r>
          </a:p>
          <a:p>
            <a:endParaRPr lang="sr-Cyrl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Потпрограми у алгоритмима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Можемо да цео један део алгоритма запакујемо у блок, потпрограм, који са стране или на посебној слици дефинишемо посебан алгоритам а на ГЛАВНОМ алгоритму га позивамо као један блок који можда враћа неки резултат (може и да не враћа ништа).</a:t>
            </a:r>
          </a:p>
          <a:p>
            <a:r>
              <a:rPr lang="sr-Cyrl-RS" dirty="0" smtClean="0"/>
              <a:t>Главни цртеж алгоритма, на ком се позивају готови алгоритми за неке радње се назива ГЛАВНИМ алгоритмом. </a:t>
            </a:r>
          </a:p>
          <a:p>
            <a:r>
              <a:rPr lang="sr-Cyrl-RS" dirty="0" smtClean="0"/>
              <a:t>Готове алгоритме које главни алгоритам користи зовемо унапред-дефинисаним алгоритмима (процесима) или потпрограмима.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4355976" y="2643866"/>
            <a:ext cx="4225067" cy="289953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/>
          <a:lstStyle/>
          <a:p>
            <a:r>
              <a:rPr lang="sr-Cyrl-RS" dirty="0" smtClean="0"/>
              <a:t>Потпрограми у алгоритмима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1554560" y="1015658"/>
            <a:ext cx="1440160" cy="28666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ПОЧЕТАК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2267744" y="1302324"/>
            <a:ext cx="6896" cy="27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95597" y="1559395"/>
            <a:ext cx="189866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</a:rPr>
              <a:t>Декларације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2244930" y="1919435"/>
            <a:ext cx="0" cy="232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25307" y="2686529"/>
            <a:ext cx="189866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</a:rPr>
              <a:t>Нека-радња-први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121" y="4084980"/>
            <a:ext cx="1081523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</a:rPr>
              <a:t>Неке радње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Flowchart: Decision 13"/>
          <p:cNvSpPr/>
          <p:nvPr/>
        </p:nvSpPr>
        <p:spPr>
          <a:xfrm>
            <a:off x="1367644" y="3294937"/>
            <a:ext cx="1800200" cy="1152128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Неке одлуке које су део радње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 flipH="1">
            <a:off x="2267744" y="3028240"/>
            <a:ext cx="6896" cy="266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70620" y="4124681"/>
            <a:ext cx="1081523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</a:rPr>
              <a:t>Неке радње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1"/>
          </p:cNvCxnSpPr>
          <p:nvPr/>
        </p:nvCxnSpPr>
        <p:spPr>
          <a:xfrm flipH="1">
            <a:off x="826882" y="3871001"/>
            <a:ext cx="5407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" idx="0"/>
          </p:cNvCxnSpPr>
          <p:nvPr/>
        </p:nvCxnSpPr>
        <p:spPr>
          <a:xfrm>
            <a:off x="826882" y="3871001"/>
            <a:ext cx="1" cy="213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</p:cNvCxnSpPr>
          <p:nvPr/>
        </p:nvCxnSpPr>
        <p:spPr>
          <a:xfrm>
            <a:off x="3167844" y="3871001"/>
            <a:ext cx="573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8" idx="0"/>
          </p:cNvCxnSpPr>
          <p:nvPr/>
        </p:nvCxnSpPr>
        <p:spPr>
          <a:xfrm>
            <a:off x="3708606" y="3899974"/>
            <a:ext cx="2776" cy="224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</p:cNvCxnSpPr>
          <p:nvPr/>
        </p:nvCxnSpPr>
        <p:spPr>
          <a:xfrm flipH="1">
            <a:off x="826882" y="4445020"/>
            <a:ext cx="1" cy="251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" idx="2"/>
          </p:cNvCxnSpPr>
          <p:nvPr/>
        </p:nvCxnSpPr>
        <p:spPr>
          <a:xfrm>
            <a:off x="3711382" y="4484721"/>
            <a:ext cx="0" cy="209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26882" y="4696981"/>
            <a:ext cx="1440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244930" y="4712265"/>
            <a:ext cx="14664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44930" y="4693936"/>
            <a:ext cx="0" cy="435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668866" y="5101273"/>
            <a:ext cx="1152128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00" dirty="0" smtClean="0"/>
              <a:t>РЕЗУЛТАТ ОБРАДЕ</a:t>
            </a:r>
            <a:endParaRPr lang="en-US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941737" y="3432195"/>
            <a:ext cx="5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0800000">
            <a:off x="3223973" y="3399929"/>
            <a:ext cx="5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45" idx="2"/>
            <a:endCxn id="51" idx="0"/>
          </p:cNvCxnSpPr>
          <p:nvPr/>
        </p:nvCxnSpPr>
        <p:spPr>
          <a:xfrm>
            <a:off x="2244930" y="5389305"/>
            <a:ext cx="0" cy="26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rapezoid 50"/>
          <p:cNvSpPr/>
          <p:nvPr/>
        </p:nvSpPr>
        <p:spPr>
          <a:xfrm>
            <a:off x="1884890" y="5651414"/>
            <a:ext cx="720080" cy="432048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испис</a:t>
            </a:r>
            <a:endParaRPr lang="en-US" sz="1100" dirty="0"/>
          </a:p>
        </p:txBody>
      </p:sp>
      <p:cxnSp>
        <p:nvCxnSpPr>
          <p:cNvPr id="55" name="Straight Arrow Connector 54"/>
          <p:cNvCxnSpPr>
            <a:stCxn id="51" idx="2"/>
          </p:cNvCxnSpPr>
          <p:nvPr/>
        </p:nvCxnSpPr>
        <p:spPr>
          <a:xfrm>
            <a:off x="2244930" y="6083462"/>
            <a:ext cx="0" cy="15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Flowchart: Terminator 56"/>
          <p:cNvSpPr/>
          <p:nvPr/>
        </p:nvSpPr>
        <p:spPr>
          <a:xfrm>
            <a:off x="1554560" y="6237312"/>
            <a:ext cx="1440160" cy="28666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КРАЈ</a:t>
            </a:r>
            <a:endParaRPr lang="en-US" sz="1400" dirty="0"/>
          </a:p>
        </p:txBody>
      </p:sp>
      <p:sp>
        <p:nvSpPr>
          <p:cNvPr id="64" name="Flowchart: Terminator 63"/>
          <p:cNvSpPr/>
          <p:nvPr/>
        </p:nvSpPr>
        <p:spPr>
          <a:xfrm>
            <a:off x="4837257" y="952647"/>
            <a:ext cx="4104456" cy="28666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ПОТПРОГРАМ1(ЛИСТА ПАРАМЕТАРА)</a:t>
            </a:r>
            <a:endParaRPr lang="en-US" sz="1100" dirty="0"/>
          </a:p>
        </p:txBody>
      </p:sp>
      <p:sp>
        <p:nvSpPr>
          <p:cNvPr id="65" name="Rectangle 64"/>
          <p:cNvSpPr/>
          <p:nvPr/>
        </p:nvSpPr>
        <p:spPr>
          <a:xfrm>
            <a:off x="5940152" y="1397704"/>
            <a:ext cx="189866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</a:rPr>
              <a:t>Нека-радња-први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900966" y="2796155"/>
            <a:ext cx="1081523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</a:rPr>
              <a:t>Неке радње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7" name="Flowchart: Decision 66"/>
          <p:cNvSpPr/>
          <p:nvPr/>
        </p:nvSpPr>
        <p:spPr>
          <a:xfrm>
            <a:off x="5982489" y="2006112"/>
            <a:ext cx="1800200" cy="1152128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Неке одлуке које су део радње</a:t>
            </a:r>
            <a:endParaRPr lang="en-US" sz="1100" dirty="0"/>
          </a:p>
        </p:txBody>
      </p:sp>
      <p:cxnSp>
        <p:nvCxnSpPr>
          <p:cNvPr id="68" name="Straight Arrow Connector 67"/>
          <p:cNvCxnSpPr>
            <a:endCxn id="67" idx="0"/>
          </p:cNvCxnSpPr>
          <p:nvPr/>
        </p:nvCxnSpPr>
        <p:spPr>
          <a:xfrm flipH="1">
            <a:off x="6882589" y="1739415"/>
            <a:ext cx="6896" cy="266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7" idx="1"/>
          </p:cNvCxnSpPr>
          <p:nvPr/>
        </p:nvCxnSpPr>
        <p:spPr>
          <a:xfrm flipH="1">
            <a:off x="5441727" y="2582176"/>
            <a:ext cx="5407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66" idx="0"/>
          </p:cNvCxnSpPr>
          <p:nvPr/>
        </p:nvCxnSpPr>
        <p:spPr>
          <a:xfrm>
            <a:off x="5441727" y="2582176"/>
            <a:ext cx="1" cy="213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7" idx="3"/>
          </p:cNvCxnSpPr>
          <p:nvPr/>
        </p:nvCxnSpPr>
        <p:spPr>
          <a:xfrm>
            <a:off x="7782689" y="2582176"/>
            <a:ext cx="573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323451" y="2611149"/>
            <a:ext cx="2776" cy="224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6" idx="2"/>
          </p:cNvCxnSpPr>
          <p:nvPr/>
        </p:nvCxnSpPr>
        <p:spPr>
          <a:xfrm flipH="1">
            <a:off x="5441727" y="3156195"/>
            <a:ext cx="1" cy="251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326227" y="3195896"/>
            <a:ext cx="0" cy="209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441727" y="3408156"/>
            <a:ext cx="1440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859775" y="3423440"/>
            <a:ext cx="14664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556582" y="2143370"/>
            <a:ext cx="5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 rot="10800000">
            <a:off x="7838818" y="2111104"/>
            <a:ext cx="5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7699780" y="2811838"/>
            <a:ext cx="1081523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</a:rPr>
              <a:t>Неке радње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6889485" y="3435908"/>
            <a:ext cx="0" cy="435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6313421" y="3843245"/>
            <a:ext cx="1152128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00" dirty="0" smtClean="0"/>
              <a:t>РЕЗУЛТАТ ОБРАДЕ</a:t>
            </a:r>
            <a:endParaRPr lang="en-US" sz="1000" dirty="0"/>
          </a:p>
        </p:txBody>
      </p:sp>
      <p:cxnSp>
        <p:nvCxnSpPr>
          <p:cNvPr id="83" name="Straight Arrow Connector 82"/>
          <p:cNvCxnSpPr>
            <a:stCxn id="81" idx="2"/>
            <a:endCxn id="87" idx="0"/>
          </p:cNvCxnSpPr>
          <p:nvPr/>
        </p:nvCxnSpPr>
        <p:spPr>
          <a:xfrm>
            <a:off x="6889485" y="4131277"/>
            <a:ext cx="0" cy="367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4" idx="2"/>
            <a:endCxn id="65" idx="0"/>
          </p:cNvCxnSpPr>
          <p:nvPr/>
        </p:nvCxnSpPr>
        <p:spPr>
          <a:xfrm>
            <a:off x="6889485" y="1239313"/>
            <a:ext cx="0" cy="158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Flowchart: Terminator 86"/>
          <p:cNvSpPr/>
          <p:nvPr/>
        </p:nvSpPr>
        <p:spPr>
          <a:xfrm>
            <a:off x="6174063" y="4498884"/>
            <a:ext cx="1430843" cy="426761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Врати резултат обраде</a:t>
            </a:r>
            <a:endParaRPr lang="en-US" sz="1100" dirty="0"/>
          </a:p>
        </p:txBody>
      </p:sp>
      <p:sp>
        <p:nvSpPr>
          <p:cNvPr id="90" name="Flowchart: Predefined Process 89"/>
          <p:cNvSpPr/>
          <p:nvPr/>
        </p:nvSpPr>
        <p:spPr>
          <a:xfrm>
            <a:off x="1433276" y="3453241"/>
            <a:ext cx="1623307" cy="1009112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000" dirty="0" smtClean="0"/>
              <a:t>ПОТПРОГРАМ1(ПАР1, ПАР2...)</a:t>
            </a:r>
            <a:endParaRPr lang="en-US" sz="1000" dirty="0"/>
          </a:p>
        </p:txBody>
      </p:sp>
      <p:sp>
        <p:nvSpPr>
          <p:cNvPr id="93" name="Flowchart: Manual Operation 92"/>
          <p:cNvSpPr/>
          <p:nvPr/>
        </p:nvSpPr>
        <p:spPr>
          <a:xfrm>
            <a:off x="1814547" y="2143370"/>
            <a:ext cx="906394" cy="406285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900" dirty="0" smtClean="0"/>
              <a:t>унос</a:t>
            </a:r>
            <a:endParaRPr lang="en-US" sz="900" dirty="0"/>
          </a:p>
        </p:txBody>
      </p:sp>
      <p:cxnSp>
        <p:nvCxnSpPr>
          <p:cNvPr id="95" name="Straight Arrow Connector 94"/>
          <p:cNvCxnSpPr>
            <a:stCxn id="93" idx="2"/>
            <a:endCxn id="9" idx="0"/>
          </p:cNvCxnSpPr>
          <p:nvPr/>
        </p:nvCxnSpPr>
        <p:spPr>
          <a:xfrm>
            <a:off x="2267744" y="2549655"/>
            <a:ext cx="6896" cy="136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3" idx="2"/>
            <a:endCxn id="90" idx="0"/>
          </p:cNvCxnSpPr>
          <p:nvPr/>
        </p:nvCxnSpPr>
        <p:spPr>
          <a:xfrm flipH="1">
            <a:off x="2244930" y="2549655"/>
            <a:ext cx="22814" cy="903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0" idx="2"/>
            <a:endCxn id="108" idx="0"/>
          </p:cNvCxnSpPr>
          <p:nvPr/>
        </p:nvCxnSpPr>
        <p:spPr>
          <a:xfrm flipH="1">
            <a:off x="2237919" y="4462353"/>
            <a:ext cx="7011" cy="28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Flowchart: Merge 107"/>
          <p:cNvSpPr/>
          <p:nvPr/>
        </p:nvSpPr>
        <p:spPr>
          <a:xfrm>
            <a:off x="1675877" y="4748178"/>
            <a:ext cx="1124084" cy="497111"/>
          </a:xfrm>
          <a:prstGeom prst="flowChartMer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РЕЗ </a:t>
            </a:r>
            <a:endParaRPr lang="en-US" sz="1400" dirty="0"/>
          </a:p>
        </p:txBody>
      </p:sp>
      <p:cxnSp>
        <p:nvCxnSpPr>
          <p:cNvPr id="117" name="Straight Connector 116"/>
          <p:cNvCxnSpPr>
            <a:stCxn id="108" idx="2"/>
            <a:endCxn id="51" idx="0"/>
          </p:cNvCxnSpPr>
          <p:nvPr/>
        </p:nvCxnSpPr>
        <p:spPr>
          <a:xfrm>
            <a:off x="2237919" y="5245289"/>
            <a:ext cx="7011" cy="406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61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62 -0.00902 L -0.45938 -0.009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9" grpId="0" animBg="1"/>
      <p:bldP spid="11" grpId="0" animBg="1"/>
      <p:bldP spid="14" grpId="0" animBg="1"/>
      <p:bldP spid="18" grpId="0" animBg="1"/>
      <p:bldP spid="45" grpId="0" animBg="1"/>
      <p:bldP spid="46" grpId="0"/>
      <p:bldP spid="48" grpId="0"/>
      <p:bldP spid="64" grpId="0" animBg="1"/>
      <p:bldP spid="65" grpId="0" animBg="1"/>
      <p:bldP spid="66" grpId="0" animBg="1"/>
      <p:bldP spid="67" grpId="0" animBg="1"/>
      <p:bldP spid="77" grpId="0"/>
      <p:bldP spid="78" grpId="0"/>
      <p:bldP spid="79" grpId="0" animBg="1"/>
      <p:bldP spid="81" grpId="0" animBg="1"/>
      <p:bldP spid="87" grpId="0" animBg="1"/>
      <p:bldP spid="90" grpId="0" animBg="1"/>
      <p:bldP spid="10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3536</TotalTime>
  <Words>957</Words>
  <Application>Microsoft Office PowerPoint</Application>
  <PresentationFormat>On-screen Show (4:3)</PresentationFormat>
  <Paragraphs>237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Школа Рајак Програмерска радионица</vt:lpstr>
      <vt:lpstr>Лего коцкице</vt:lpstr>
      <vt:lpstr>Зид од лего коцкица</vt:lpstr>
      <vt:lpstr>Тврђава од лего коцкица</vt:lpstr>
      <vt:lpstr>Слагање готових делова</vt:lpstr>
      <vt:lpstr>Убрзавање реализације </vt:lpstr>
      <vt:lpstr>Функције - потпрограми</vt:lpstr>
      <vt:lpstr>Потпрограми у алгоритмима</vt:lpstr>
      <vt:lpstr>Потпрограми у алгоритмима</vt:lpstr>
      <vt:lpstr>Потпрограми у алгоритмима</vt:lpstr>
      <vt:lpstr>Потпрограми у C-у</vt:lpstr>
      <vt:lpstr>Потпрограми у C-у</vt:lpstr>
      <vt:lpstr>Позив функције</vt:lpstr>
      <vt:lpstr>Пример 1: функција за израчунавање збира 2 броја</vt:lpstr>
      <vt:lpstr>Пример1: функција за израчунавање збира 2 броја</vt:lpstr>
      <vt:lpstr>Пример 2: испис н пута неког текста</vt:lpstr>
      <vt:lpstr>Пример 2: испис н пута неког текста</vt:lpstr>
      <vt:lpstr>Пример 3: Одређивање да ли је број прост</vt:lpstr>
      <vt:lpstr>Пример 3: Одређивање да ли је број прост</vt:lpstr>
      <vt:lpstr>ПОКАЗИВАЧИ </vt:lpstr>
      <vt:lpstr>Показивачи</vt:lpstr>
      <vt:lpstr>Показивачи у C-у</vt:lpstr>
      <vt:lpstr>Давање адресе променљиве показивачу</vt:lpstr>
      <vt:lpstr>Употреба показивача као средство комуникације два потпрограма</vt:lpstr>
      <vt:lpstr>Како се показивач користи?</vt:lpstr>
      <vt:lpstr>Како се показивач користи?</vt:lpstr>
      <vt:lpstr>Пример</vt:lpstr>
      <vt:lpstr>Пример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Рајак Програмерска радионица</dc:title>
  <dc:creator>computer</dc:creator>
  <cp:lastModifiedBy>ilija</cp:lastModifiedBy>
  <cp:revision>707</cp:revision>
  <dcterms:created xsi:type="dcterms:W3CDTF">2013-02-13T09:04:16Z</dcterms:created>
  <dcterms:modified xsi:type="dcterms:W3CDTF">2013-03-16T18:36:52Z</dcterms:modified>
</cp:coreProperties>
</file>